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8330-B981-4467-98AB-7EA0F1D96E4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1ED229-3F52-4B38-A4A8-B64FD30685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8330-B981-4467-98AB-7EA0F1D96E4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D229-3F52-4B38-A4A8-B64FD30685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1ED229-3F52-4B38-A4A8-B64FD30685D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8330-B981-4467-98AB-7EA0F1D96E4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8330-B981-4467-98AB-7EA0F1D96E4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1ED229-3F52-4B38-A4A8-B64FD30685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8330-B981-4467-98AB-7EA0F1D96E4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1ED229-3F52-4B38-A4A8-B64FD30685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1B88330-B981-4467-98AB-7EA0F1D96E4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D229-3F52-4B38-A4A8-B64FD30685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8330-B981-4467-98AB-7EA0F1D96E4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1ED229-3F52-4B38-A4A8-B64FD30685D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8330-B981-4467-98AB-7EA0F1D96E4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1ED229-3F52-4B38-A4A8-B64FD3068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8330-B981-4467-98AB-7EA0F1D96E4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1ED229-3F52-4B38-A4A8-B64FD3068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1ED229-3F52-4B38-A4A8-B64FD30685D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8330-B981-4467-98AB-7EA0F1D96E4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1ED229-3F52-4B38-A4A8-B64FD30685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1B88330-B981-4467-98AB-7EA0F1D96E4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1B88330-B981-4467-98AB-7EA0F1D96E4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1ED229-3F52-4B38-A4A8-B64FD30685D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Second phase of industrialization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Pulp and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Large quantities of wood necessary for production of pulp and the American demand for newsprint paper explain the growth of the pulp and paper industry.</a:t>
            </a:r>
          </a:p>
          <a:p>
            <a:r>
              <a:rPr lang="en-US" dirty="0" smtClean="0"/>
              <a:t>In the early 20</a:t>
            </a:r>
            <a:r>
              <a:rPr lang="en-US" baseline="30000" dirty="0" smtClean="0"/>
              <a:t>th</a:t>
            </a:r>
            <a:r>
              <a:rPr lang="en-US" dirty="0" smtClean="0"/>
              <a:t> century, 80% of North America’s paper came from Canada.</a:t>
            </a:r>
            <a:endParaRPr lang="en-US" dirty="0"/>
          </a:p>
        </p:txBody>
      </p:sp>
      <p:pic>
        <p:nvPicPr>
          <p:cNvPr id="7170" name="Picture 2" descr="http://paperindustryweb.com/stero/steronorw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810000"/>
            <a:ext cx="5802229" cy="2878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Pulp mills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Pulp mills were set up with their own hydroelectric facilities</a:t>
            </a:r>
          </a:p>
          <a:p>
            <a:endParaRPr lang="en-US" dirty="0" smtClean="0"/>
          </a:p>
          <a:p>
            <a:r>
              <a:rPr lang="en-US" dirty="0" smtClean="0"/>
              <a:t>For example on the </a:t>
            </a:r>
            <a:r>
              <a:rPr lang="en-US" dirty="0" err="1" smtClean="0"/>
              <a:t>Rivière</a:t>
            </a:r>
            <a:r>
              <a:rPr lang="en-US" dirty="0" smtClean="0"/>
              <a:t> Saint-Maurice or the Saguenay River</a:t>
            </a:r>
            <a:endParaRPr lang="en-US" dirty="0"/>
          </a:p>
        </p:txBody>
      </p:sp>
      <p:pic>
        <p:nvPicPr>
          <p:cNvPr id="6146" name="Picture 2" descr="http://acanadianfamily.files.wordpress.com/2010/02/temiskaming-riordon-papaer-mi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428668"/>
            <a:ext cx="5223302" cy="3267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During 2</a:t>
            </a:r>
            <a:r>
              <a:rPr lang="en-US" baseline="30000" dirty="0" smtClean="0"/>
              <a:t>nd</a:t>
            </a:r>
            <a:r>
              <a:rPr lang="en-US" dirty="0" smtClean="0"/>
              <a:t> phase of industrialization, mining developed rapidly.</a:t>
            </a:r>
          </a:p>
          <a:p>
            <a:r>
              <a:rPr lang="en-US" dirty="0" smtClean="0"/>
              <a:t>Mineral resources attracted foreign investors who set up factories in Quebec.</a:t>
            </a:r>
          </a:p>
          <a:p>
            <a:r>
              <a:rPr lang="en-US" dirty="0" smtClean="0"/>
              <a:t>Zinc, copper, nickel, gold, asbestos, and cobalt were commonly mined.</a:t>
            </a:r>
            <a:endParaRPr lang="en-US" dirty="0"/>
          </a:p>
        </p:txBody>
      </p:sp>
      <p:pic>
        <p:nvPicPr>
          <p:cNvPr id="5124" name="Picture 4" descr="http://niche-canada.org/files/Asbestos%20QC%20postcard.jpg?13196255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916680"/>
            <a:ext cx="4572000" cy="2941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Aluminum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production of aluminum from bauxite requires a lot of electricity.</a:t>
            </a:r>
          </a:p>
          <a:p>
            <a:r>
              <a:rPr lang="en-US" dirty="0" smtClean="0"/>
              <a:t>Due to the availability of hydroelectricity, many aluminum smelters were established in Quebec.</a:t>
            </a:r>
          </a:p>
          <a:p>
            <a:r>
              <a:rPr lang="en-US" dirty="0" smtClean="0"/>
              <a:t>Aluminum was used for transport and building materials, electric components..</a:t>
            </a:r>
            <a:endParaRPr lang="en-US" dirty="0"/>
          </a:p>
        </p:txBody>
      </p:sp>
      <p:pic>
        <p:nvPicPr>
          <p:cNvPr id="4098" name="Picture 2" descr="http://www.tms.org/pubs/journals/JOM/0202/fi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191000"/>
            <a:ext cx="3086100" cy="24995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Northern Aluminum Company established itself in Shawinigan in 1902.  </a:t>
            </a:r>
          </a:p>
          <a:p>
            <a:r>
              <a:rPr lang="en-US" dirty="0" smtClean="0"/>
              <a:t>It changed its name to Alcan in 1945</a:t>
            </a:r>
            <a:endParaRPr lang="en-US" dirty="0"/>
          </a:p>
        </p:txBody>
      </p:sp>
      <p:pic>
        <p:nvPicPr>
          <p:cNvPr id="3074" name="Picture 2" descr="http://wapedia.mobi/thumb/94cd509/en/fixed/400/300/Alcan_logo.svg?format=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048000"/>
            <a:ext cx="3810000" cy="2857500"/>
          </a:xfrm>
          <a:prstGeom prst="rect">
            <a:avLst/>
          </a:prstGeom>
          <a:noFill/>
        </p:spPr>
      </p:pic>
      <p:pic>
        <p:nvPicPr>
          <p:cNvPr id="3076" name="Picture 4" descr="http://www.savingiceland.org/img_assist/gen/4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0"/>
            <a:ext cx="4257675" cy="2095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and steel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Iron and steel sector grew rapidly due to increase in production of transport equipment</a:t>
            </a:r>
          </a:p>
          <a:p>
            <a:r>
              <a:rPr lang="en-US" dirty="0" smtClean="0"/>
              <a:t>Also due to making appliances like sewing machines, cash registers, and typewriters</a:t>
            </a:r>
          </a:p>
          <a:p>
            <a:r>
              <a:rPr lang="en-US" dirty="0" smtClean="0"/>
              <a:t>Iron and steel paved the way for the automobile industry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 in the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Electricity powered the streetcar networks</a:t>
            </a:r>
          </a:p>
          <a:p>
            <a:r>
              <a:rPr lang="en-US" dirty="0" smtClean="0"/>
              <a:t>Getting around the city became easier, and cost decreased</a:t>
            </a:r>
          </a:p>
          <a:p>
            <a:r>
              <a:rPr lang="en-US" dirty="0" smtClean="0"/>
              <a:t>People no longer needed to live within walking distance of work.</a:t>
            </a:r>
          </a:p>
          <a:p>
            <a:r>
              <a:rPr lang="en-US" dirty="0" smtClean="0"/>
              <a:t>Cities started to expand, encroaching on agricultural land</a:t>
            </a:r>
          </a:p>
          <a:p>
            <a:r>
              <a:rPr lang="en-US" dirty="0" smtClean="0"/>
              <a:t>Electricity offered greater comfort to wealthy residents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9700" name="Picture 4" descr="http://streetcar356.files.wordpress.com/2008/09/wpg1900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743200"/>
            <a:ext cx="4296228" cy="3404558"/>
          </a:xfrm>
          <a:prstGeom prst="rect">
            <a:avLst/>
          </a:prstGeom>
          <a:noFill/>
        </p:spPr>
      </p:pic>
      <p:pic>
        <p:nvPicPr>
          <p:cNvPr id="29702" name="Picture 6" descr="http://transit.toronto.on.ca/images/streetcar-4753-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609600"/>
            <a:ext cx="41656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1900-1929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second phase of industrialization in Canada was characterized by a rapid expansion of industries that developed because of new sources of energy: </a:t>
            </a:r>
            <a:r>
              <a:rPr lang="en-US" b="1" u="sng" dirty="0" smtClean="0"/>
              <a:t>hydroelectricity and oil</a:t>
            </a:r>
            <a:endParaRPr lang="en-US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competitive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be competitive, Canadian industries had to compete with American and British industries.</a:t>
            </a:r>
          </a:p>
          <a:p>
            <a:endParaRPr lang="en-US" dirty="0" smtClean="0"/>
          </a:p>
          <a:p>
            <a:r>
              <a:rPr lang="en-US" dirty="0" smtClean="0"/>
              <a:t>They had to keep their costs low.</a:t>
            </a:r>
          </a:p>
          <a:p>
            <a:endParaRPr lang="en-US" dirty="0" smtClean="0"/>
          </a:p>
          <a:p>
            <a:r>
              <a:rPr lang="en-US" dirty="0" smtClean="0"/>
              <a:t>To lower production costs, they built factories close to the source of material (near forests, mines)</a:t>
            </a:r>
          </a:p>
          <a:p>
            <a:endParaRPr lang="en-US" dirty="0" smtClean="0"/>
          </a:p>
          <a:p>
            <a:r>
              <a:rPr lang="en-US" dirty="0" smtClean="0"/>
              <a:t>Development of railways allowed the products to be distributed at a lower cost.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factors leading to 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were 3 conditions that enabled the Dominion to get enough capital to ensure economic growth during 2</a:t>
            </a:r>
            <a:r>
              <a:rPr lang="en-US" baseline="30000" dirty="0" smtClean="0"/>
              <a:t>nd</a:t>
            </a:r>
            <a:r>
              <a:rPr lang="en-US" dirty="0" smtClean="0"/>
              <a:t> phase of industrialization: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Wheat</a:t>
            </a:r>
          </a:p>
          <a:p>
            <a:pPr lvl="1"/>
            <a:r>
              <a:rPr lang="en-US" dirty="0" smtClean="0"/>
              <a:t>Foreign investment </a:t>
            </a:r>
          </a:p>
          <a:p>
            <a:pPr lvl="1"/>
            <a:r>
              <a:rPr lang="en-US" dirty="0" smtClean="0"/>
              <a:t>First World War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Early 1900s, cultivation of wheat (in the West) expanded quickly</a:t>
            </a:r>
          </a:p>
          <a:p>
            <a:r>
              <a:rPr lang="en-US" dirty="0" smtClean="0"/>
              <a:t>Wheat became a primary export</a:t>
            </a:r>
          </a:p>
          <a:p>
            <a:r>
              <a:rPr lang="en-US" dirty="0" smtClean="0"/>
              <a:t>The increase in cultivation and the price of grain led to Montreal experiencing major growth.  It was a hub between fertile land in the West and the foreign market (USA)</a:t>
            </a:r>
            <a:endParaRPr lang="en-US" dirty="0"/>
          </a:p>
        </p:txBody>
      </p:sp>
      <p:pic>
        <p:nvPicPr>
          <p:cNvPr id="12290" name="Picture 2" descr="http://farm3.staticflickr.com/2782/4273735749_6ecd482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344844"/>
            <a:ext cx="3533775" cy="2179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Government wanted investors from Great Britain or the USA</a:t>
            </a:r>
          </a:p>
          <a:p>
            <a:r>
              <a:rPr lang="en-US" dirty="0" smtClean="0"/>
              <a:t>Anyone wanting to invest in natural resources sector got privileges (less taxes, good return on investment)</a:t>
            </a:r>
          </a:p>
          <a:p>
            <a:r>
              <a:rPr lang="en-US" dirty="0" smtClean="0"/>
              <a:t>The  supply of foreign capital let to modernization of industrial infrastructures (factories, transport networks) and creation of jobs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World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WWI lasted from 1914-1918 </a:t>
            </a:r>
          </a:p>
          <a:p>
            <a:r>
              <a:rPr lang="en-US" dirty="0" smtClean="0"/>
              <a:t>Canada’s participation in the was stimulated the economy</a:t>
            </a:r>
          </a:p>
          <a:p>
            <a:r>
              <a:rPr lang="en-US" dirty="0" smtClean="0"/>
              <a:t>Canada was a major supplier for the allied troops</a:t>
            </a:r>
          </a:p>
          <a:p>
            <a:r>
              <a:rPr lang="en-US" dirty="0" smtClean="0"/>
              <a:t>Mining, iron and steel, clothing industries all grew</a:t>
            </a:r>
          </a:p>
          <a:p>
            <a:r>
              <a:rPr lang="en-US" dirty="0" smtClean="0"/>
              <a:t>Agriculture benefited as there was more demand for wheat and pork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194048" cy="4572000"/>
          </a:xfrm>
        </p:spPr>
        <p:txBody>
          <a:bodyPr/>
          <a:lstStyle/>
          <a:p>
            <a:r>
              <a:rPr lang="en-US" dirty="0" smtClean="0"/>
              <a:t>Factories were modernized in order to meet the demand for products for the soldiers</a:t>
            </a:r>
            <a:endParaRPr lang="en-US" dirty="0"/>
          </a:p>
        </p:txBody>
      </p:sp>
      <p:pic>
        <p:nvPicPr>
          <p:cNvPr id="9218" name="Picture 2" descr="http://option.canada.pagesperso-orange.fr/images/08Dominion/WW1_wom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524000"/>
            <a:ext cx="3886200" cy="49154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Having many waterways, Quebec used this resource and developed hydroelectricity.</a:t>
            </a:r>
          </a:p>
          <a:p>
            <a:r>
              <a:rPr lang="en-US" dirty="0" smtClean="0"/>
              <a:t>The electricity was then directed to cities where factories were located.</a:t>
            </a:r>
            <a:endParaRPr lang="en-US" dirty="0"/>
          </a:p>
        </p:txBody>
      </p:sp>
      <p:pic>
        <p:nvPicPr>
          <p:cNvPr id="8194" name="Picture 2" descr="http://www.thecanadianencyclopedia.com/media/beauharnois-dam-2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581400"/>
            <a:ext cx="4191000" cy="2762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565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Second phase of industrialization</vt:lpstr>
      <vt:lpstr>1900-1929</vt:lpstr>
      <vt:lpstr>Staying competitive</vt:lpstr>
      <vt:lpstr>Economic factors leading to industrialization</vt:lpstr>
      <vt:lpstr>Wheat</vt:lpstr>
      <vt:lpstr>Foreign investment</vt:lpstr>
      <vt:lpstr>First World War</vt:lpstr>
      <vt:lpstr>WWI</vt:lpstr>
      <vt:lpstr>Hydroelectricity</vt:lpstr>
      <vt:lpstr>Pulp and paper</vt:lpstr>
      <vt:lpstr>Pulp mills</vt:lpstr>
      <vt:lpstr>Mining</vt:lpstr>
      <vt:lpstr>Aluminum</vt:lpstr>
      <vt:lpstr>PowerPoint Presentation</vt:lpstr>
      <vt:lpstr>Iron and steel</vt:lpstr>
      <vt:lpstr>Electricity in the cities</vt:lpstr>
      <vt:lpstr>PowerPoint Presentation</vt:lpstr>
    </vt:vector>
  </TitlesOfParts>
  <Company>Lester B. Pearson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phase of industrialization</dc:title>
  <dc:creator>203-c137-01</dc:creator>
  <cp:lastModifiedBy>Emma Doorly</cp:lastModifiedBy>
  <cp:revision>6</cp:revision>
  <dcterms:created xsi:type="dcterms:W3CDTF">2012-01-16T14:45:51Z</dcterms:created>
  <dcterms:modified xsi:type="dcterms:W3CDTF">2014-01-20T03:52:44Z</dcterms:modified>
</cp:coreProperties>
</file>