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6DA515C7-74A0-4981-9A77-AACB89F2A2A0}" type="datetimeFigureOut">
              <a:rPr lang="en-CA" smtClean="0">
                <a:solidFill>
                  <a:srgbClr val="ECE9C6"/>
                </a:solidFill>
              </a:rPr>
              <a:pPr/>
              <a:t>15/03/2014</a:t>
            </a:fld>
            <a:endParaRPr lang="en-CA" dirty="0">
              <a:solidFill>
                <a:srgbClr val="ECE9C6"/>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CA" dirty="0">
              <a:solidFill>
                <a:srgbClr val="ECE9C6"/>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C1909A5-50F0-4406-9623-D2FD88E9E0DA}" type="slidenum">
              <a:rPr lang="en-CA" smtClean="0">
                <a:solidFill>
                  <a:srgbClr val="ECE9C6"/>
                </a:solidFill>
              </a:rPr>
              <a:pPr/>
              <a:t>‹#›</a:t>
            </a:fld>
            <a:endParaRPr lang="en-CA" dirty="0">
              <a:solidFill>
                <a:srgbClr val="ECE9C6"/>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endPar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46379200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A515C7-74A0-4981-9A77-AACB89F2A2A0}" type="datetimeFigureOut">
              <a:rPr lang="en-CA" smtClean="0">
                <a:solidFill>
                  <a:srgbClr val="895D1D"/>
                </a:solidFill>
              </a:rPr>
              <a:pPr/>
              <a:t>15/03/2014</a:t>
            </a:fld>
            <a:endParaRPr lang="en-CA" dirty="0">
              <a:solidFill>
                <a:srgbClr val="895D1D"/>
              </a:solidFill>
            </a:endParaRPr>
          </a:p>
        </p:txBody>
      </p:sp>
      <p:sp>
        <p:nvSpPr>
          <p:cNvPr id="5" name="Footer Placeholder 4"/>
          <p:cNvSpPr>
            <a:spLocks noGrp="1"/>
          </p:cNvSpPr>
          <p:nvPr>
            <p:ph type="ftr" sz="quarter" idx="11"/>
          </p:nvPr>
        </p:nvSpPr>
        <p:spPr/>
        <p:txBody>
          <a:bodyPr/>
          <a:lstStyle/>
          <a:p>
            <a:endParaRPr lang="en-CA" dirty="0">
              <a:solidFill>
                <a:srgbClr val="895D1D"/>
              </a:solidFill>
            </a:endParaRPr>
          </a:p>
        </p:txBody>
      </p:sp>
      <p:sp>
        <p:nvSpPr>
          <p:cNvPr id="6" name="Slide Number Placeholder 5"/>
          <p:cNvSpPr>
            <a:spLocks noGrp="1"/>
          </p:cNvSpPr>
          <p:nvPr>
            <p:ph type="sldNum" sz="quarter" idx="12"/>
          </p:nvPr>
        </p:nvSpPr>
        <p:spPr/>
        <p:txBody>
          <a:bodyPr/>
          <a:lstStyle/>
          <a:p>
            <a:fld id="{AC1909A5-50F0-4406-9623-D2FD88E9E0DA}" type="slidenum">
              <a:rPr lang="en-CA" smtClean="0">
                <a:solidFill>
                  <a:srgbClr val="895D1D"/>
                </a:solidFill>
              </a:rPr>
              <a:pPr/>
              <a:t>‹#›</a:t>
            </a:fld>
            <a:endParaRPr lang="en-CA" dirty="0">
              <a:solidFill>
                <a:srgbClr val="895D1D"/>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28965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A515C7-74A0-4981-9A77-AACB89F2A2A0}" type="datetimeFigureOut">
              <a:rPr lang="en-CA" smtClean="0">
                <a:solidFill>
                  <a:srgbClr val="895D1D"/>
                </a:solidFill>
              </a:rPr>
              <a:pPr/>
              <a:t>15/03/2014</a:t>
            </a:fld>
            <a:endParaRPr lang="en-CA" dirty="0">
              <a:solidFill>
                <a:srgbClr val="895D1D"/>
              </a:solidFill>
            </a:endParaRPr>
          </a:p>
        </p:txBody>
      </p:sp>
      <p:sp>
        <p:nvSpPr>
          <p:cNvPr id="5" name="Footer Placeholder 4"/>
          <p:cNvSpPr>
            <a:spLocks noGrp="1"/>
          </p:cNvSpPr>
          <p:nvPr>
            <p:ph type="ftr" sz="quarter" idx="11"/>
          </p:nvPr>
        </p:nvSpPr>
        <p:spPr/>
        <p:txBody>
          <a:bodyPr/>
          <a:lstStyle/>
          <a:p>
            <a:endParaRPr lang="en-CA" dirty="0">
              <a:solidFill>
                <a:srgbClr val="895D1D"/>
              </a:solidFill>
            </a:endParaRPr>
          </a:p>
        </p:txBody>
      </p:sp>
      <p:sp>
        <p:nvSpPr>
          <p:cNvPr id="6" name="Slide Number Placeholder 5"/>
          <p:cNvSpPr>
            <a:spLocks noGrp="1"/>
          </p:cNvSpPr>
          <p:nvPr>
            <p:ph type="sldNum" sz="quarter" idx="12"/>
          </p:nvPr>
        </p:nvSpPr>
        <p:spPr/>
        <p:txBody>
          <a:bodyPr/>
          <a:lstStyle/>
          <a:p>
            <a:fld id="{AC1909A5-50F0-4406-9623-D2FD88E9E0DA}" type="slidenum">
              <a:rPr lang="en-CA" smtClean="0">
                <a:solidFill>
                  <a:srgbClr val="895D1D"/>
                </a:solidFill>
              </a:rPr>
              <a:pPr/>
              <a:t>‹#›</a:t>
            </a:fld>
            <a:endParaRPr lang="en-CA" dirty="0">
              <a:solidFill>
                <a:srgbClr val="895D1D"/>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74052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A515C7-74A0-4981-9A77-AACB89F2A2A0}" type="datetimeFigureOut">
              <a:rPr lang="en-CA" smtClean="0">
                <a:solidFill>
                  <a:srgbClr val="895D1D"/>
                </a:solidFill>
              </a:rPr>
              <a:pPr/>
              <a:t>15/03/2014</a:t>
            </a:fld>
            <a:endParaRPr lang="en-CA" dirty="0">
              <a:solidFill>
                <a:srgbClr val="895D1D"/>
              </a:solidFill>
            </a:endParaRPr>
          </a:p>
        </p:txBody>
      </p:sp>
      <p:sp>
        <p:nvSpPr>
          <p:cNvPr id="5" name="Footer Placeholder 4"/>
          <p:cNvSpPr>
            <a:spLocks noGrp="1"/>
          </p:cNvSpPr>
          <p:nvPr>
            <p:ph type="ftr" sz="quarter" idx="11"/>
          </p:nvPr>
        </p:nvSpPr>
        <p:spPr/>
        <p:txBody>
          <a:bodyPr/>
          <a:lstStyle/>
          <a:p>
            <a:endParaRPr lang="en-CA" dirty="0">
              <a:solidFill>
                <a:srgbClr val="895D1D"/>
              </a:solidFill>
            </a:endParaRPr>
          </a:p>
        </p:txBody>
      </p:sp>
      <p:sp>
        <p:nvSpPr>
          <p:cNvPr id="6" name="Slide Number Placeholder 5"/>
          <p:cNvSpPr>
            <a:spLocks noGrp="1"/>
          </p:cNvSpPr>
          <p:nvPr>
            <p:ph type="sldNum" sz="quarter" idx="12"/>
          </p:nvPr>
        </p:nvSpPr>
        <p:spPr/>
        <p:txBody>
          <a:bodyPr/>
          <a:lstStyle/>
          <a:p>
            <a:fld id="{AC1909A5-50F0-4406-9623-D2FD88E9E0DA}" type="slidenum">
              <a:rPr lang="en-CA" smtClean="0">
                <a:solidFill>
                  <a:srgbClr val="895D1D"/>
                </a:solidFill>
              </a:rPr>
              <a:pPr/>
              <a:t>‹#›</a:t>
            </a:fld>
            <a:endParaRPr lang="en-CA" dirty="0">
              <a:solidFill>
                <a:srgbClr val="895D1D"/>
              </a:solidFill>
            </a:endParaRPr>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4957110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A515C7-74A0-4981-9A77-AACB89F2A2A0}" type="datetimeFigureOut">
              <a:rPr lang="en-CA" smtClean="0">
                <a:solidFill>
                  <a:srgbClr val="895D1D"/>
                </a:solidFill>
              </a:rPr>
              <a:pPr/>
              <a:t>15/03/2014</a:t>
            </a:fld>
            <a:endParaRPr lang="en-CA" dirty="0">
              <a:solidFill>
                <a:srgbClr val="895D1D"/>
              </a:solidFill>
            </a:endParaRPr>
          </a:p>
        </p:txBody>
      </p:sp>
      <p:sp>
        <p:nvSpPr>
          <p:cNvPr id="5" name="Footer Placeholder 4"/>
          <p:cNvSpPr>
            <a:spLocks noGrp="1"/>
          </p:cNvSpPr>
          <p:nvPr>
            <p:ph type="ftr" sz="quarter" idx="11"/>
          </p:nvPr>
        </p:nvSpPr>
        <p:spPr/>
        <p:txBody>
          <a:bodyPr/>
          <a:lstStyle/>
          <a:p>
            <a:endParaRPr lang="en-CA" dirty="0">
              <a:solidFill>
                <a:srgbClr val="895D1D"/>
              </a:solidFill>
            </a:endParaRPr>
          </a:p>
        </p:txBody>
      </p:sp>
      <p:sp>
        <p:nvSpPr>
          <p:cNvPr id="6" name="Slide Number Placeholder 5"/>
          <p:cNvSpPr>
            <a:spLocks noGrp="1"/>
          </p:cNvSpPr>
          <p:nvPr>
            <p:ph type="sldNum" sz="quarter" idx="12"/>
          </p:nvPr>
        </p:nvSpPr>
        <p:spPr/>
        <p:txBody>
          <a:bodyPr/>
          <a:lstStyle/>
          <a:p>
            <a:fld id="{AC1909A5-50F0-4406-9623-D2FD88E9E0DA}" type="slidenum">
              <a:rPr lang="en-CA" smtClean="0">
                <a:solidFill>
                  <a:srgbClr val="895D1D"/>
                </a:solidFill>
              </a:rPr>
              <a:pPr/>
              <a:t>‹#›</a:t>
            </a:fld>
            <a:endParaRPr lang="en-CA" dirty="0">
              <a:solidFill>
                <a:srgbClr val="895D1D"/>
              </a:solidFill>
            </a:endParaRPr>
          </a:p>
        </p:txBody>
      </p:sp>
    </p:spTree>
    <p:extLst>
      <p:ext uri="{BB962C8B-B14F-4D97-AF65-F5344CB8AC3E}">
        <p14:creationId xmlns:p14="http://schemas.microsoft.com/office/powerpoint/2010/main" val="6710125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DA515C7-74A0-4981-9A77-AACB89F2A2A0}" type="datetimeFigureOut">
              <a:rPr lang="en-CA" smtClean="0">
                <a:solidFill>
                  <a:srgbClr val="895D1D"/>
                </a:solidFill>
              </a:rPr>
              <a:pPr/>
              <a:t>15/03/2014</a:t>
            </a:fld>
            <a:endParaRPr lang="en-CA" dirty="0">
              <a:solidFill>
                <a:srgbClr val="895D1D"/>
              </a:solidFill>
            </a:endParaRPr>
          </a:p>
        </p:txBody>
      </p:sp>
      <p:sp>
        <p:nvSpPr>
          <p:cNvPr id="6" name="Footer Placeholder 5"/>
          <p:cNvSpPr>
            <a:spLocks noGrp="1"/>
          </p:cNvSpPr>
          <p:nvPr>
            <p:ph type="ftr" sz="quarter" idx="11"/>
          </p:nvPr>
        </p:nvSpPr>
        <p:spPr/>
        <p:txBody>
          <a:bodyPr/>
          <a:lstStyle/>
          <a:p>
            <a:endParaRPr lang="en-CA" dirty="0">
              <a:solidFill>
                <a:srgbClr val="895D1D"/>
              </a:solidFill>
            </a:endParaRPr>
          </a:p>
        </p:txBody>
      </p:sp>
      <p:sp>
        <p:nvSpPr>
          <p:cNvPr id="7" name="Slide Number Placeholder 6"/>
          <p:cNvSpPr>
            <a:spLocks noGrp="1"/>
          </p:cNvSpPr>
          <p:nvPr>
            <p:ph type="sldNum" sz="quarter" idx="12"/>
          </p:nvPr>
        </p:nvSpPr>
        <p:spPr/>
        <p:txBody>
          <a:bodyPr/>
          <a:lstStyle/>
          <a:p>
            <a:fld id="{AC1909A5-50F0-4406-9623-D2FD88E9E0DA}" type="slidenum">
              <a:rPr lang="en-CA" smtClean="0">
                <a:solidFill>
                  <a:srgbClr val="895D1D"/>
                </a:solidFill>
              </a:rPr>
              <a:pPr/>
              <a:t>‹#›</a:t>
            </a:fld>
            <a:endParaRPr lang="en-CA" dirty="0">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89346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A515C7-74A0-4981-9A77-AACB89F2A2A0}" type="datetimeFigureOut">
              <a:rPr lang="en-CA" smtClean="0">
                <a:solidFill>
                  <a:srgbClr val="895D1D"/>
                </a:solidFill>
              </a:rPr>
              <a:pPr/>
              <a:t>15/03/2014</a:t>
            </a:fld>
            <a:endParaRPr lang="en-CA" dirty="0">
              <a:solidFill>
                <a:srgbClr val="895D1D"/>
              </a:solidFill>
            </a:endParaRPr>
          </a:p>
        </p:txBody>
      </p:sp>
      <p:sp>
        <p:nvSpPr>
          <p:cNvPr id="8" name="Footer Placeholder 7"/>
          <p:cNvSpPr>
            <a:spLocks noGrp="1"/>
          </p:cNvSpPr>
          <p:nvPr>
            <p:ph type="ftr" sz="quarter" idx="11"/>
          </p:nvPr>
        </p:nvSpPr>
        <p:spPr/>
        <p:txBody>
          <a:bodyPr/>
          <a:lstStyle/>
          <a:p>
            <a:endParaRPr lang="en-CA" dirty="0">
              <a:solidFill>
                <a:srgbClr val="895D1D"/>
              </a:solidFill>
            </a:endParaRPr>
          </a:p>
        </p:txBody>
      </p:sp>
      <p:sp>
        <p:nvSpPr>
          <p:cNvPr id="9" name="Slide Number Placeholder 8"/>
          <p:cNvSpPr>
            <a:spLocks noGrp="1"/>
          </p:cNvSpPr>
          <p:nvPr>
            <p:ph type="sldNum" sz="quarter" idx="12"/>
          </p:nvPr>
        </p:nvSpPr>
        <p:spPr/>
        <p:txBody>
          <a:bodyPr/>
          <a:lstStyle/>
          <a:p>
            <a:fld id="{AC1909A5-50F0-4406-9623-D2FD88E9E0DA}" type="slidenum">
              <a:rPr lang="en-CA" smtClean="0">
                <a:solidFill>
                  <a:srgbClr val="895D1D"/>
                </a:solidFill>
              </a:rPr>
              <a:pPr/>
              <a:t>‹#›</a:t>
            </a:fld>
            <a:endParaRPr lang="en-CA" dirty="0">
              <a:solidFill>
                <a:srgbClr val="895D1D"/>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28534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A515C7-74A0-4981-9A77-AACB89F2A2A0}" type="datetimeFigureOut">
              <a:rPr lang="en-CA" smtClean="0">
                <a:solidFill>
                  <a:srgbClr val="895D1D"/>
                </a:solidFill>
              </a:rPr>
              <a:pPr/>
              <a:t>15/03/2014</a:t>
            </a:fld>
            <a:endParaRPr lang="en-CA" dirty="0">
              <a:solidFill>
                <a:srgbClr val="895D1D"/>
              </a:solidFill>
            </a:endParaRPr>
          </a:p>
        </p:txBody>
      </p:sp>
      <p:sp>
        <p:nvSpPr>
          <p:cNvPr id="4" name="Footer Placeholder 3"/>
          <p:cNvSpPr>
            <a:spLocks noGrp="1"/>
          </p:cNvSpPr>
          <p:nvPr>
            <p:ph type="ftr" sz="quarter" idx="11"/>
          </p:nvPr>
        </p:nvSpPr>
        <p:spPr/>
        <p:txBody>
          <a:bodyPr/>
          <a:lstStyle/>
          <a:p>
            <a:endParaRPr lang="en-CA" dirty="0">
              <a:solidFill>
                <a:srgbClr val="895D1D"/>
              </a:solidFill>
            </a:endParaRPr>
          </a:p>
        </p:txBody>
      </p:sp>
      <p:sp>
        <p:nvSpPr>
          <p:cNvPr id="5" name="Slide Number Placeholder 4"/>
          <p:cNvSpPr>
            <a:spLocks noGrp="1"/>
          </p:cNvSpPr>
          <p:nvPr>
            <p:ph type="sldNum" sz="quarter" idx="12"/>
          </p:nvPr>
        </p:nvSpPr>
        <p:spPr/>
        <p:txBody>
          <a:bodyPr/>
          <a:lstStyle/>
          <a:p>
            <a:fld id="{AC1909A5-50F0-4406-9623-D2FD88E9E0DA}" type="slidenum">
              <a:rPr lang="en-CA" smtClean="0">
                <a:solidFill>
                  <a:srgbClr val="895D1D"/>
                </a:solidFill>
              </a:rPr>
              <a:pPr/>
              <a:t>‹#›</a:t>
            </a:fld>
            <a:endParaRPr lang="en-CA" dirty="0">
              <a:solidFill>
                <a:srgbClr val="895D1D"/>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68222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A515C7-74A0-4981-9A77-AACB89F2A2A0}" type="datetimeFigureOut">
              <a:rPr lang="en-CA" smtClean="0">
                <a:solidFill>
                  <a:srgbClr val="895D1D"/>
                </a:solidFill>
              </a:rPr>
              <a:pPr/>
              <a:t>15/03/2014</a:t>
            </a:fld>
            <a:endParaRPr lang="en-CA" dirty="0">
              <a:solidFill>
                <a:srgbClr val="895D1D"/>
              </a:solidFill>
            </a:endParaRPr>
          </a:p>
        </p:txBody>
      </p:sp>
      <p:sp>
        <p:nvSpPr>
          <p:cNvPr id="3" name="Footer Placeholder 2"/>
          <p:cNvSpPr>
            <a:spLocks noGrp="1"/>
          </p:cNvSpPr>
          <p:nvPr>
            <p:ph type="ftr" sz="quarter" idx="11"/>
          </p:nvPr>
        </p:nvSpPr>
        <p:spPr/>
        <p:txBody>
          <a:bodyPr/>
          <a:lstStyle/>
          <a:p>
            <a:endParaRPr lang="en-CA" dirty="0">
              <a:solidFill>
                <a:srgbClr val="895D1D"/>
              </a:solidFill>
            </a:endParaRPr>
          </a:p>
        </p:txBody>
      </p:sp>
      <p:sp>
        <p:nvSpPr>
          <p:cNvPr id="4" name="Slide Number Placeholder 3"/>
          <p:cNvSpPr>
            <a:spLocks noGrp="1"/>
          </p:cNvSpPr>
          <p:nvPr>
            <p:ph type="sldNum" sz="quarter" idx="12"/>
          </p:nvPr>
        </p:nvSpPr>
        <p:spPr/>
        <p:txBody>
          <a:bodyPr/>
          <a:lstStyle/>
          <a:p>
            <a:fld id="{AC1909A5-50F0-4406-9623-D2FD88E9E0DA}" type="slidenum">
              <a:rPr lang="en-CA" smtClean="0">
                <a:solidFill>
                  <a:srgbClr val="895D1D"/>
                </a:solidFill>
              </a:rPr>
              <a:pPr/>
              <a:t>‹#›</a:t>
            </a:fld>
            <a:endParaRPr lang="en-CA" dirty="0">
              <a:solidFill>
                <a:srgbClr val="895D1D"/>
              </a:solidFill>
            </a:endParaRPr>
          </a:p>
        </p:txBody>
      </p:sp>
    </p:spTree>
    <p:extLst>
      <p:ext uri="{BB962C8B-B14F-4D97-AF65-F5344CB8AC3E}">
        <p14:creationId xmlns:p14="http://schemas.microsoft.com/office/powerpoint/2010/main" val="283398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A515C7-74A0-4981-9A77-AACB89F2A2A0}" type="datetimeFigureOut">
              <a:rPr lang="en-CA" smtClean="0">
                <a:solidFill>
                  <a:srgbClr val="895D1D"/>
                </a:solidFill>
              </a:rPr>
              <a:pPr/>
              <a:t>15/03/2014</a:t>
            </a:fld>
            <a:endParaRPr lang="en-CA" dirty="0">
              <a:solidFill>
                <a:srgbClr val="895D1D"/>
              </a:solidFill>
            </a:endParaRPr>
          </a:p>
        </p:txBody>
      </p:sp>
      <p:sp>
        <p:nvSpPr>
          <p:cNvPr id="6" name="Footer Placeholder 5"/>
          <p:cNvSpPr>
            <a:spLocks noGrp="1"/>
          </p:cNvSpPr>
          <p:nvPr>
            <p:ph type="ftr" sz="quarter" idx="11"/>
          </p:nvPr>
        </p:nvSpPr>
        <p:spPr/>
        <p:txBody>
          <a:bodyPr/>
          <a:lstStyle/>
          <a:p>
            <a:endParaRPr lang="en-CA" dirty="0">
              <a:solidFill>
                <a:srgbClr val="895D1D"/>
              </a:solidFill>
            </a:endParaRPr>
          </a:p>
        </p:txBody>
      </p:sp>
      <p:sp>
        <p:nvSpPr>
          <p:cNvPr id="7" name="Slide Number Placeholder 6"/>
          <p:cNvSpPr>
            <a:spLocks noGrp="1"/>
          </p:cNvSpPr>
          <p:nvPr>
            <p:ph type="sldNum" sz="quarter" idx="12"/>
          </p:nvPr>
        </p:nvSpPr>
        <p:spPr/>
        <p:txBody>
          <a:bodyPr/>
          <a:lstStyle/>
          <a:p>
            <a:fld id="{AC1909A5-50F0-4406-9623-D2FD88E9E0DA}" type="slidenum">
              <a:rPr lang="en-CA" smtClean="0">
                <a:solidFill>
                  <a:srgbClr val="895D1D"/>
                </a:solidFill>
              </a:rPr>
              <a:pPr/>
              <a:t>‹#›</a:t>
            </a:fld>
            <a:endParaRPr lang="en-CA" dirty="0">
              <a:solidFill>
                <a:srgbClr val="895D1D"/>
              </a:solidFill>
            </a:endParaRPr>
          </a:p>
        </p:txBody>
      </p:sp>
    </p:spTree>
    <p:extLst>
      <p:ext uri="{BB962C8B-B14F-4D97-AF65-F5344CB8AC3E}">
        <p14:creationId xmlns:p14="http://schemas.microsoft.com/office/powerpoint/2010/main" val="2186576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A515C7-74A0-4981-9A77-AACB89F2A2A0}" type="datetimeFigureOut">
              <a:rPr lang="en-CA" smtClean="0">
                <a:solidFill>
                  <a:srgbClr val="895D1D"/>
                </a:solidFill>
              </a:rPr>
              <a:pPr/>
              <a:t>15/03/2014</a:t>
            </a:fld>
            <a:endParaRPr lang="en-CA" dirty="0">
              <a:solidFill>
                <a:srgbClr val="895D1D"/>
              </a:solidFill>
            </a:endParaRPr>
          </a:p>
        </p:txBody>
      </p:sp>
      <p:sp>
        <p:nvSpPr>
          <p:cNvPr id="6" name="Footer Placeholder 5"/>
          <p:cNvSpPr>
            <a:spLocks noGrp="1"/>
          </p:cNvSpPr>
          <p:nvPr>
            <p:ph type="ftr" sz="quarter" idx="11"/>
          </p:nvPr>
        </p:nvSpPr>
        <p:spPr/>
        <p:txBody>
          <a:bodyPr/>
          <a:lstStyle/>
          <a:p>
            <a:endParaRPr lang="en-CA" dirty="0">
              <a:solidFill>
                <a:srgbClr val="895D1D"/>
              </a:solidFill>
            </a:endParaRPr>
          </a:p>
        </p:txBody>
      </p:sp>
      <p:sp>
        <p:nvSpPr>
          <p:cNvPr id="7" name="Slide Number Placeholder 6"/>
          <p:cNvSpPr>
            <a:spLocks noGrp="1"/>
          </p:cNvSpPr>
          <p:nvPr>
            <p:ph type="sldNum" sz="quarter" idx="12"/>
          </p:nvPr>
        </p:nvSpPr>
        <p:spPr/>
        <p:txBody>
          <a:bodyPr/>
          <a:lstStyle/>
          <a:p>
            <a:fld id="{AC1909A5-50F0-4406-9623-D2FD88E9E0DA}" type="slidenum">
              <a:rPr lang="en-CA" smtClean="0">
                <a:solidFill>
                  <a:srgbClr val="895D1D"/>
                </a:solidFill>
              </a:rPr>
              <a:pPr/>
              <a:t>‹#›</a:t>
            </a:fld>
            <a:endParaRPr lang="en-CA" dirty="0">
              <a:solidFill>
                <a:srgbClr val="895D1D"/>
              </a:solidFill>
            </a:endParaRPr>
          </a:p>
        </p:txBody>
      </p:sp>
    </p:spTree>
    <p:extLst>
      <p:ext uri="{BB962C8B-B14F-4D97-AF65-F5344CB8AC3E}">
        <p14:creationId xmlns:p14="http://schemas.microsoft.com/office/powerpoint/2010/main" val="1026366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6DA515C7-74A0-4981-9A77-AACB89F2A2A0}" type="datetimeFigureOut">
              <a:rPr lang="en-CA" smtClean="0">
                <a:solidFill>
                  <a:srgbClr val="895D1D"/>
                </a:solidFill>
              </a:rPr>
              <a:pPr/>
              <a:t>15/03/2014</a:t>
            </a:fld>
            <a:endParaRPr lang="en-CA" dirty="0">
              <a:solidFill>
                <a:srgbClr val="895D1D"/>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CA" dirty="0">
              <a:solidFill>
                <a:srgbClr val="895D1D"/>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AC1909A5-50F0-4406-9623-D2FD88E9E0DA}" type="slidenum">
              <a:rPr lang="en-CA" smtClean="0">
                <a:solidFill>
                  <a:srgbClr val="895D1D"/>
                </a:solidFill>
              </a:rPr>
              <a:pPr/>
              <a:t>‹#›</a:t>
            </a:fld>
            <a:endParaRPr lang="en-CA" dirty="0">
              <a:solidFill>
                <a:srgbClr val="895D1D"/>
              </a:solidFill>
            </a:endParaRPr>
          </a:p>
        </p:txBody>
      </p:sp>
    </p:spTree>
    <p:extLst>
      <p:ext uri="{BB962C8B-B14F-4D97-AF65-F5344CB8AC3E}">
        <p14:creationId xmlns:p14="http://schemas.microsoft.com/office/powerpoint/2010/main" val="38410275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CA" dirty="0"/>
          </a:p>
        </p:txBody>
      </p:sp>
      <p:sp>
        <p:nvSpPr>
          <p:cNvPr id="3" name="Title 2"/>
          <p:cNvSpPr>
            <a:spLocks noGrp="1"/>
          </p:cNvSpPr>
          <p:nvPr>
            <p:ph type="title"/>
          </p:nvPr>
        </p:nvSpPr>
        <p:spPr/>
        <p:txBody>
          <a:bodyPr/>
          <a:lstStyle/>
          <a:p>
            <a:r>
              <a:rPr lang="en-CA" dirty="0" smtClean="0"/>
              <a:t>Newspaper article about the Rebellions of 1837-1838</a:t>
            </a:r>
            <a:endParaRPr lang="en-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820117">
            <a:off x="-252536" y="2276872"/>
            <a:ext cx="9029700" cy="1876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b="62025"/>
          <a:stretch/>
        </p:blipFill>
        <p:spPr bwMode="auto">
          <a:xfrm rot="664162">
            <a:off x="3963591" y="3645024"/>
            <a:ext cx="5033714" cy="29629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21397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Don’t Get Flowery</a:t>
            </a:r>
            <a:endParaRPr lang="en-CA" dirty="0"/>
          </a:p>
        </p:txBody>
      </p:sp>
      <p:sp>
        <p:nvSpPr>
          <p:cNvPr id="3" name="Content Placeholder 2"/>
          <p:cNvSpPr>
            <a:spLocks noGrp="1"/>
          </p:cNvSpPr>
          <p:nvPr>
            <p:ph idx="1"/>
          </p:nvPr>
        </p:nvSpPr>
        <p:spPr/>
        <p:txBody>
          <a:bodyPr/>
          <a:lstStyle/>
          <a:p>
            <a:r>
              <a:rPr lang="en-CA" dirty="0" smtClean="0"/>
              <a:t>Keep your sentences and paragraphs short.</a:t>
            </a:r>
          </a:p>
          <a:p>
            <a:r>
              <a:rPr lang="en-CA" dirty="0" smtClean="0"/>
              <a:t>Don’t use lots of heavily descriptive language.</a:t>
            </a:r>
          </a:p>
          <a:p>
            <a:r>
              <a:rPr lang="en-CA" dirty="0" smtClean="0"/>
              <a:t>When you’ve finished, go through the entire article and try to remove any words which aren’t completely necessary.</a:t>
            </a:r>
            <a:endParaRPr lang="en-CA" dirty="0"/>
          </a:p>
        </p:txBody>
      </p:sp>
    </p:spTree>
    <p:extLst>
      <p:ext uri="{BB962C8B-B14F-4D97-AF65-F5344CB8AC3E}">
        <p14:creationId xmlns:p14="http://schemas.microsoft.com/office/powerpoint/2010/main" val="41949833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Your who what where when , why and how</a:t>
            </a:r>
          </a:p>
          <a:p>
            <a:r>
              <a:rPr lang="en-CA" dirty="0" smtClean="0"/>
              <a:t>The historical accuracy of your article ( avoid the creation of fictional battle animals)</a:t>
            </a:r>
          </a:p>
          <a:p>
            <a:r>
              <a:rPr lang="en-CA" dirty="0" smtClean="0"/>
              <a:t>Spelling Grammar and overall presentation of </a:t>
            </a:r>
            <a:r>
              <a:rPr lang="en-CA" smtClean="0"/>
              <a:t>your article! </a:t>
            </a:r>
            <a:endParaRPr lang="en-CA" dirty="0"/>
          </a:p>
        </p:txBody>
      </p:sp>
      <p:sp>
        <p:nvSpPr>
          <p:cNvPr id="3" name="Title 2"/>
          <p:cNvSpPr>
            <a:spLocks noGrp="1"/>
          </p:cNvSpPr>
          <p:nvPr>
            <p:ph type="title"/>
          </p:nvPr>
        </p:nvSpPr>
        <p:spPr/>
        <p:txBody>
          <a:bodyPr/>
          <a:lstStyle/>
          <a:p>
            <a:r>
              <a:rPr lang="en-CA" dirty="0" smtClean="0"/>
              <a:t>You will be mark on </a:t>
            </a:r>
            <a:endParaRPr lang="en-CA" dirty="0"/>
          </a:p>
        </p:txBody>
      </p:sp>
    </p:spTree>
    <p:extLst>
      <p:ext uri="{BB962C8B-B14F-4D97-AF65-F5344CB8AC3E}">
        <p14:creationId xmlns:p14="http://schemas.microsoft.com/office/powerpoint/2010/main" val="15433999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5 “W”s and 1 “H”</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This is the crux of all news – you need to know six things:</a:t>
            </a:r>
          </a:p>
          <a:p>
            <a:pPr marL="624078" indent="-514350">
              <a:buFont typeface="+mj-lt"/>
              <a:buAutoNum type="arabicParenR"/>
            </a:pPr>
            <a:r>
              <a:rPr lang="en-CA" dirty="0" smtClean="0"/>
              <a:t>Who?</a:t>
            </a:r>
          </a:p>
          <a:p>
            <a:pPr marL="624078" indent="-514350">
              <a:buFont typeface="+mj-lt"/>
              <a:buAutoNum type="arabicParenR"/>
            </a:pPr>
            <a:r>
              <a:rPr lang="en-CA" dirty="0" smtClean="0"/>
              <a:t>What?</a:t>
            </a:r>
          </a:p>
          <a:p>
            <a:pPr marL="624078" indent="-514350">
              <a:buFont typeface="+mj-lt"/>
              <a:buAutoNum type="arabicParenR"/>
            </a:pPr>
            <a:r>
              <a:rPr lang="en-CA" dirty="0" smtClean="0"/>
              <a:t>Where?</a:t>
            </a:r>
          </a:p>
          <a:p>
            <a:pPr marL="624078" indent="-514350">
              <a:buFont typeface="+mj-lt"/>
              <a:buAutoNum type="arabicParenR"/>
            </a:pPr>
            <a:r>
              <a:rPr lang="en-CA" dirty="0" smtClean="0"/>
              <a:t>When?</a:t>
            </a:r>
          </a:p>
          <a:p>
            <a:pPr marL="624078" indent="-514350">
              <a:buFont typeface="+mj-lt"/>
              <a:buAutoNum type="arabicParenR"/>
            </a:pPr>
            <a:r>
              <a:rPr lang="en-CA" dirty="0" smtClean="0"/>
              <a:t>Why?</a:t>
            </a:r>
          </a:p>
          <a:p>
            <a:pPr marL="624078" indent="-514350">
              <a:buFont typeface="+mj-lt"/>
              <a:buAutoNum type="arabicParenR"/>
            </a:pPr>
            <a:r>
              <a:rPr lang="en-CA" dirty="0" smtClean="0"/>
              <a:t>How?</a:t>
            </a:r>
          </a:p>
          <a:p>
            <a:r>
              <a:rPr lang="en-CA" dirty="0"/>
              <a:t>Any good news story provides answers to each of these questions.</a:t>
            </a:r>
          </a:p>
          <a:p>
            <a:r>
              <a:rPr lang="en-CA" dirty="0"/>
              <a:t>You need to memorize this – it must become second nature!</a:t>
            </a:r>
          </a:p>
          <a:p>
            <a:endParaRPr lang="en-CA" dirty="0"/>
          </a:p>
        </p:txBody>
      </p:sp>
    </p:spTree>
    <p:extLst>
      <p:ext uri="{BB962C8B-B14F-4D97-AF65-F5344CB8AC3E}">
        <p14:creationId xmlns:p14="http://schemas.microsoft.com/office/powerpoint/2010/main" val="19858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066800"/>
          </a:xfrm>
        </p:spPr>
        <p:txBody>
          <a:bodyPr/>
          <a:lstStyle/>
          <a:p>
            <a:r>
              <a:rPr lang="en-CA" dirty="0" smtClean="0"/>
              <a:t>Example:</a:t>
            </a:r>
            <a:endParaRPr lang="en-CA" dirty="0"/>
          </a:p>
        </p:txBody>
      </p:sp>
      <p:sp>
        <p:nvSpPr>
          <p:cNvPr id="3" name="Content Placeholder 2"/>
          <p:cNvSpPr>
            <a:spLocks noGrp="1"/>
          </p:cNvSpPr>
          <p:nvPr>
            <p:ph idx="1"/>
          </p:nvPr>
        </p:nvSpPr>
        <p:spPr>
          <a:xfrm>
            <a:off x="395536" y="1628800"/>
            <a:ext cx="8229600" cy="4325112"/>
          </a:xfrm>
        </p:spPr>
        <p:txBody>
          <a:bodyPr>
            <a:noAutofit/>
          </a:bodyPr>
          <a:lstStyle/>
          <a:p>
            <a:pPr marL="109728" indent="0">
              <a:buNone/>
            </a:pPr>
            <a:r>
              <a:rPr lang="en-CA" sz="2100" dirty="0" smtClean="0"/>
              <a:t>If you were to cover a story about a local sports team entering a competition, you would need to know the answers to these questions:</a:t>
            </a:r>
          </a:p>
          <a:p>
            <a:pPr marL="624078" indent="-514350">
              <a:buFont typeface="+mj-lt"/>
              <a:buAutoNum type="arabicParenR"/>
            </a:pPr>
            <a:r>
              <a:rPr lang="en-CA" sz="2100" b="1" dirty="0" smtClean="0"/>
              <a:t>Who</a:t>
            </a:r>
            <a:r>
              <a:rPr lang="en-CA" sz="2100" dirty="0" smtClean="0"/>
              <a:t> </a:t>
            </a:r>
            <a:r>
              <a:rPr lang="en-CA" sz="2100" dirty="0"/>
              <a:t> </a:t>
            </a:r>
            <a:r>
              <a:rPr lang="en-CA" sz="2100" dirty="0" smtClean="0"/>
              <a:t>are the ‘rebels’? </a:t>
            </a:r>
            <a:r>
              <a:rPr lang="en-CA" sz="2100" b="1" dirty="0" smtClean="0"/>
              <a:t>Who</a:t>
            </a:r>
            <a:r>
              <a:rPr lang="en-CA" sz="2100" dirty="0" smtClean="0"/>
              <a:t> is the leader? </a:t>
            </a:r>
            <a:r>
              <a:rPr lang="en-CA" sz="2100" b="1" dirty="0" smtClean="0"/>
              <a:t>Who</a:t>
            </a:r>
            <a:r>
              <a:rPr lang="en-CA" sz="2100" dirty="0" smtClean="0"/>
              <a:t> </a:t>
            </a:r>
            <a:r>
              <a:rPr lang="en-CA" sz="2100" dirty="0"/>
              <a:t> </a:t>
            </a:r>
            <a:r>
              <a:rPr lang="en-CA" sz="2100" dirty="0" smtClean="0"/>
              <a:t>wins or looses? </a:t>
            </a:r>
            <a:r>
              <a:rPr lang="en-CA" sz="2100" b="1" dirty="0" smtClean="0"/>
              <a:t>Who</a:t>
            </a:r>
            <a:r>
              <a:rPr lang="en-CA" sz="2100" dirty="0" smtClean="0"/>
              <a:t> is affected/ dies ?</a:t>
            </a:r>
          </a:p>
          <a:p>
            <a:pPr marL="624078" indent="-514350">
              <a:buFont typeface="+mj-lt"/>
              <a:buAutoNum type="arabicParenR"/>
            </a:pPr>
            <a:r>
              <a:rPr lang="en-CA" sz="2100" b="1" dirty="0" smtClean="0"/>
              <a:t>What</a:t>
            </a:r>
            <a:r>
              <a:rPr lang="en-CA" sz="2100" dirty="0" smtClean="0"/>
              <a:t> </a:t>
            </a:r>
            <a:r>
              <a:rPr lang="en-CA" sz="2100" dirty="0"/>
              <a:t> </a:t>
            </a:r>
            <a:r>
              <a:rPr lang="en-CA" sz="2100" dirty="0" smtClean="0"/>
              <a:t>kind of  conflict occurs? </a:t>
            </a:r>
            <a:r>
              <a:rPr lang="en-CA" sz="2100" b="1" dirty="0" smtClean="0"/>
              <a:t>What</a:t>
            </a:r>
            <a:r>
              <a:rPr lang="en-CA" sz="2100" dirty="0" smtClean="0"/>
              <a:t>  is the end result?</a:t>
            </a:r>
          </a:p>
          <a:p>
            <a:pPr marL="624078" indent="-514350">
              <a:buFont typeface="+mj-lt"/>
              <a:buAutoNum type="arabicParenR"/>
            </a:pPr>
            <a:r>
              <a:rPr lang="en-CA" sz="2100" b="1" dirty="0" smtClean="0"/>
              <a:t>Where</a:t>
            </a:r>
            <a:r>
              <a:rPr lang="en-CA" sz="2100" dirty="0" smtClean="0"/>
              <a:t> </a:t>
            </a:r>
            <a:r>
              <a:rPr lang="en-CA" sz="2100" dirty="0"/>
              <a:t> </a:t>
            </a:r>
            <a:r>
              <a:rPr lang="en-CA" sz="2100" dirty="0" smtClean="0"/>
              <a:t>do the battles take places? </a:t>
            </a:r>
          </a:p>
          <a:p>
            <a:pPr marL="624078" indent="-514350">
              <a:buFont typeface="+mj-lt"/>
              <a:buAutoNum type="arabicParenR"/>
            </a:pPr>
            <a:r>
              <a:rPr lang="en-CA" sz="2100" b="1" dirty="0" smtClean="0"/>
              <a:t>When</a:t>
            </a:r>
            <a:r>
              <a:rPr lang="en-CA" sz="2100" dirty="0" smtClean="0"/>
              <a:t> are the battles? Are there any other important time factors?</a:t>
            </a:r>
          </a:p>
          <a:p>
            <a:pPr marL="624078" indent="-514350">
              <a:buFont typeface="+mj-lt"/>
              <a:buAutoNum type="arabicParenR"/>
            </a:pPr>
            <a:r>
              <a:rPr lang="en-CA" sz="2100" b="1" dirty="0" smtClean="0"/>
              <a:t>Why</a:t>
            </a:r>
            <a:r>
              <a:rPr lang="en-CA" sz="2100" dirty="0" smtClean="0"/>
              <a:t> </a:t>
            </a:r>
            <a:r>
              <a:rPr lang="en-CA" sz="2100" dirty="0"/>
              <a:t> </a:t>
            </a:r>
            <a:r>
              <a:rPr lang="en-CA" sz="2100" dirty="0" smtClean="0"/>
              <a:t>are these rebellions happening? Why are these  rebellions / Battles important for the  </a:t>
            </a:r>
            <a:r>
              <a:rPr lang="en-CA" sz="2100" dirty="0" err="1" smtClean="0"/>
              <a:t>canadiens</a:t>
            </a:r>
            <a:r>
              <a:rPr lang="en-CA" sz="2100" dirty="0" smtClean="0"/>
              <a:t>, why are they important for the British fight against them?</a:t>
            </a:r>
          </a:p>
          <a:p>
            <a:pPr marL="624078" indent="-514350">
              <a:buFont typeface="+mj-lt"/>
              <a:buAutoNum type="arabicParenR"/>
            </a:pPr>
            <a:r>
              <a:rPr lang="en-CA" sz="2100" b="1" dirty="0" smtClean="0"/>
              <a:t>How are the battle fought?  What happens  in the end?</a:t>
            </a:r>
            <a:endParaRPr lang="en-CA" sz="2100" dirty="0" smtClean="0"/>
          </a:p>
        </p:txBody>
      </p:sp>
    </p:spTree>
    <p:extLst>
      <p:ext uri="{BB962C8B-B14F-4D97-AF65-F5344CB8AC3E}">
        <p14:creationId xmlns:p14="http://schemas.microsoft.com/office/powerpoint/2010/main" val="617011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Inverted Pyramid</a:t>
            </a:r>
            <a:endParaRPr lang="en-CA" dirty="0"/>
          </a:p>
        </p:txBody>
      </p:sp>
      <p:sp>
        <p:nvSpPr>
          <p:cNvPr id="3" name="Content Placeholder 2"/>
          <p:cNvSpPr>
            <a:spLocks noGrp="1"/>
          </p:cNvSpPr>
          <p:nvPr>
            <p:ph idx="1"/>
          </p:nvPr>
        </p:nvSpPr>
        <p:spPr/>
        <p:txBody>
          <a:bodyPr/>
          <a:lstStyle/>
          <a:p>
            <a:r>
              <a:rPr lang="en-CA" dirty="0" smtClean="0"/>
              <a:t>This refers to the style of journalism which places the most important facts at the beginning and works “down” from there.</a:t>
            </a:r>
          </a:p>
          <a:p>
            <a:r>
              <a:rPr lang="en-CA" dirty="0" smtClean="0"/>
              <a:t>Ideally, the first paragraph should contain enough information to give the reader a good overview of the entire story.</a:t>
            </a:r>
          </a:p>
          <a:p>
            <a:r>
              <a:rPr lang="en-CA" dirty="0" smtClean="0"/>
              <a:t>The rest of the article explains and expands on the beginning.</a:t>
            </a:r>
            <a:endParaRPr lang="en-CA" dirty="0"/>
          </a:p>
        </p:txBody>
      </p:sp>
    </p:spTree>
    <p:extLst>
      <p:ext uri="{BB962C8B-B14F-4D97-AF65-F5344CB8AC3E}">
        <p14:creationId xmlns:p14="http://schemas.microsoft.com/office/powerpoint/2010/main" val="1321630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Inverted Pyramid</a:t>
            </a:r>
            <a:endParaRPr lang="en-CA" dirty="0"/>
          </a:p>
        </p:txBody>
      </p:sp>
      <p:sp>
        <p:nvSpPr>
          <p:cNvPr id="3" name="Content Placeholder 2"/>
          <p:cNvSpPr>
            <a:spLocks noGrp="1"/>
          </p:cNvSpPr>
          <p:nvPr>
            <p:ph idx="1"/>
          </p:nvPr>
        </p:nvSpPr>
        <p:spPr/>
        <p:txBody>
          <a:bodyPr/>
          <a:lstStyle/>
          <a:p>
            <a:r>
              <a:rPr lang="en-CA" dirty="0" smtClean="0"/>
              <a:t>A good approach is to assume that the story might be cut off at any point due to space limitations. Does the story work if the editor only decides to include the first two paragraphs? If not, re-arrange it so that it does.</a:t>
            </a:r>
          </a:p>
          <a:p>
            <a:r>
              <a:rPr lang="en-CA" dirty="0" smtClean="0"/>
              <a:t>This principal can apply to any type of medium.</a:t>
            </a:r>
            <a:endParaRPr lang="en-CA" dirty="0"/>
          </a:p>
        </p:txBody>
      </p:sp>
    </p:spTree>
    <p:extLst>
      <p:ext uri="{BB962C8B-B14F-4D97-AF65-F5344CB8AC3E}">
        <p14:creationId xmlns:p14="http://schemas.microsoft.com/office/powerpoint/2010/main" val="555817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SOME MORE TIPS…</a:t>
            </a:r>
            <a:br>
              <a:rPr lang="en-CA" dirty="0" smtClean="0"/>
            </a:br>
            <a:r>
              <a:rPr lang="en-CA" dirty="0" smtClean="0"/>
              <a:t>It’s About People</a:t>
            </a:r>
            <a:endParaRPr lang="en-CA" dirty="0"/>
          </a:p>
        </p:txBody>
      </p:sp>
      <p:sp>
        <p:nvSpPr>
          <p:cNvPr id="3" name="Content Placeholder 2"/>
          <p:cNvSpPr>
            <a:spLocks noGrp="1"/>
          </p:cNvSpPr>
          <p:nvPr>
            <p:ph idx="1"/>
          </p:nvPr>
        </p:nvSpPr>
        <p:spPr/>
        <p:txBody>
          <a:bodyPr/>
          <a:lstStyle/>
          <a:p>
            <a:r>
              <a:rPr lang="en-CA" dirty="0" smtClean="0"/>
              <a:t>News stories are all about how people are affected.</a:t>
            </a:r>
          </a:p>
          <a:p>
            <a:r>
              <a:rPr lang="en-CA" dirty="0" smtClean="0"/>
              <a:t>In your sports story, you might spend some time focusing on one or more individuals, or on how the team morale is doing, or how the supporters are feeling.</a:t>
            </a:r>
            <a:endParaRPr lang="en-CA" dirty="0"/>
          </a:p>
        </p:txBody>
      </p:sp>
    </p:spTree>
    <p:extLst>
      <p:ext uri="{BB962C8B-B14F-4D97-AF65-F5344CB8AC3E}">
        <p14:creationId xmlns:p14="http://schemas.microsoft.com/office/powerpoint/2010/main" val="34405292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Have An Angle</a:t>
            </a:r>
            <a:endParaRPr lang="en-CA" dirty="0"/>
          </a:p>
        </p:txBody>
      </p:sp>
      <p:sp>
        <p:nvSpPr>
          <p:cNvPr id="3" name="Content Placeholder 2"/>
          <p:cNvSpPr>
            <a:spLocks noGrp="1"/>
          </p:cNvSpPr>
          <p:nvPr>
            <p:ph idx="1"/>
          </p:nvPr>
        </p:nvSpPr>
        <p:spPr/>
        <p:txBody>
          <a:bodyPr>
            <a:normAutofit lnSpcReduction="10000"/>
          </a:bodyPr>
          <a:lstStyle/>
          <a:p>
            <a:r>
              <a:rPr lang="en-CA" dirty="0" smtClean="0"/>
              <a:t>Most stories can be presented using a particle angle or “slant”.</a:t>
            </a:r>
          </a:p>
          <a:p>
            <a:r>
              <a:rPr lang="en-CA" dirty="0" smtClean="0"/>
              <a:t>This is a standard technique and isn’t necessarily bad – it can help make the purpose of the story clear and give it focus.</a:t>
            </a:r>
          </a:p>
          <a:p>
            <a:r>
              <a:rPr lang="en-CA" dirty="0" smtClean="0"/>
              <a:t>Examples of angles you could use for your sports story are:</a:t>
            </a:r>
          </a:p>
          <a:p>
            <a:pPr marL="109728" indent="0">
              <a:buNone/>
            </a:pPr>
            <a:r>
              <a:rPr lang="en-CA" dirty="0" smtClean="0"/>
              <a:t>“Team Tackles National Competition”</a:t>
            </a:r>
          </a:p>
          <a:p>
            <a:pPr marL="109728" indent="0">
              <a:buNone/>
            </a:pPr>
            <a:r>
              <a:rPr lang="en-CA" dirty="0" smtClean="0"/>
              <a:t>“Big Ask for First-Year Coach”</a:t>
            </a:r>
          </a:p>
          <a:p>
            <a:pPr marL="109728" indent="0">
              <a:buNone/>
            </a:pPr>
            <a:r>
              <a:rPr lang="en-CA" dirty="0" smtClean="0"/>
              <a:t>“Local Team in Need of Funds”</a:t>
            </a:r>
            <a:endParaRPr lang="en-CA" dirty="0"/>
          </a:p>
          <a:p>
            <a:pPr marL="109728" indent="0">
              <a:buNone/>
            </a:pPr>
            <a:endParaRPr lang="en-CA" dirty="0"/>
          </a:p>
        </p:txBody>
      </p:sp>
    </p:spTree>
    <p:extLst>
      <p:ext uri="{BB962C8B-B14F-4D97-AF65-F5344CB8AC3E}">
        <p14:creationId xmlns:p14="http://schemas.microsoft.com/office/powerpoint/2010/main" val="5867666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Keep It Objective</a:t>
            </a:r>
            <a:endParaRPr lang="en-CA" dirty="0"/>
          </a:p>
        </p:txBody>
      </p:sp>
      <p:sp>
        <p:nvSpPr>
          <p:cNvPr id="3" name="Content Placeholder 2"/>
          <p:cNvSpPr>
            <a:spLocks noGrp="1"/>
          </p:cNvSpPr>
          <p:nvPr>
            <p:ph idx="1"/>
          </p:nvPr>
        </p:nvSpPr>
        <p:spPr/>
        <p:txBody>
          <a:bodyPr/>
          <a:lstStyle/>
          <a:p>
            <a:r>
              <a:rPr lang="en-CA" dirty="0" smtClean="0"/>
              <a:t>You are completely impartial.</a:t>
            </a:r>
          </a:p>
          <a:p>
            <a:r>
              <a:rPr lang="en-CA" dirty="0" smtClean="0"/>
              <a:t>If there is more than one side to the story, cover them all.</a:t>
            </a:r>
          </a:p>
          <a:p>
            <a:r>
              <a:rPr lang="en-CA" dirty="0" smtClean="0"/>
              <a:t>Don’t use “I” or “me” unless you are quoting someone.</a:t>
            </a:r>
          </a:p>
          <a:p>
            <a:r>
              <a:rPr lang="en-CA" dirty="0" smtClean="0"/>
              <a:t>Speaking of quoting…</a:t>
            </a:r>
            <a:endParaRPr lang="en-CA" dirty="0"/>
          </a:p>
        </p:txBody>
      </p:sp>
    </p:spTree>
    <p:extLst>
      <p:ext uri="{BB962C8B-B14F-4D97-AF65-F5344CB8AC3E}">
        <p14:creationId xmlns:p14="http://schemas.microsoft.com/office/powerpoint/2010/main" val="37304649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Quote People</a:t>
            </a:r>
            <a:endParaRPr lang="en-CA" dirty="0"/>
          </a:p>
        </p:txBody>
      </p:sp>
      <p:sp>
        <p:nvSpPr>
          <p:cNvPr id="3" name="Content Placeholder 2"/>
          <p:cNvSpPr>
            <a:spLocks noGrp="1"/>
          </p:cNvSpPr>
          <p:nvPr>
            <p:ph idx="1"/>
          </p:nvPr>
        </p:nvSpPr>
        <p:spPr/>
        <p:txBody>
          <a:bodyPr/>
          <a:lstStyle/>
          <a:p>
            <a:r>
              <a:rPr lang="en-CA" dirty="0" smtClean="0"/>
              <a:t>For example: “We’re really excited about this competition,” says coach Bob </a:t>
            </a:r>
            <a:r>
              <a:rPr lang="en-CA" dirty="0" err="1" smtClean="0"/>
              <a:t>Dobalina</a:t>
            </a:r>
            <a:r>
              <a:rPr lang="en-CA" dirty="0" smtClean="0"/>
              <a:t>, “It’s the highest target we’ve ever set ourselves.”</a:t>
            </a:r>
          </a:p>
        </p:txBody>
      </p:sp>
    </p:spTree>
    <p:extLst>
      <p:ext uri="{BB962C8B-B14F-4D97-AF65-F5344CB8AC3E}">
        <p14:creationId xmlns:p14="http://schemas.microsoft.com/office/powerpoint/2010/main" val="25468233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577</Words>
  <Application>Microsoft Office PowerPoint</Application>
  <PresentationFormat>On-screen Show (4:3)</PresentationFormat>
  <Paragraphs>51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Hardcover</vt:lpstr>
      <vt:lpstr>Newspaper article about the Rebellions of 1837-1838</vt:lpstr>
      <vt:lpstr>The 5 “W”s and 1 “H”</vt:lpstr>
      <vt:lpstr>Example:</vt:lpstr>
      <vt:lpstr>The Inverted Pyramid</vt:lpstr>
      <vt:lpstr>The Inverted Pyramid</vt:lpstr>
      <vt:lpstr>SOME MORE TIPS… It’s About People</vt:lpstr>
      <vt:lpstr>Have An Angle</vt:lpstr>
      <vt:lpstr>Keep It Objective</vt:lpstr>
      <vt:lpstr>Quote People</vt:lpstr>
      <vt:lpstr>Don’t Get Flowery</vt:lpstr>
      <vt:lpstr>You will be mark 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Newspaper article about the Rebellions of 1837-1838</dc:title>
  <dc:creator>Emma Doorly</dc:creator>
  <cp:lastModifiedBy>Emma Doorly</cp:lastModifiedBy>
  <cp:revision>1</cp:revision>
  <dcterms:created xsi:type="dcterms:W3CDTF">2014-03-15T18:54:13Z</dcterms:created>
  <dcterms:modified xsi:type="dcterms:W3CDTF">2014-03-15T19:05:45Z</dcterms:modified>
</cp:coreProperties>
</file>