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6D10E-ABB1-45C2-A038-80F7EF2E122B}" type="datetimeFigureOut">
              <a:rPr lang="en-CA" smtClean="0"/>
              <a:t>15/03/2014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5DB02-86A2-4C37-88CC-8549781916A2}" type="slidenum">
              <a:rPr lang="en-CA" smtClean="0"/>
              <a:t>‹#›</a:t>
            </a:fld>
            <a:endParaRPr lang="en-CA"/>
          </a:p>
        </p:txBody>
      </p:sp>
    </p:spTree>
    <p:extLst>
      <p:ext uri="{BB962C8B-B14F-4D97-AF65-F5344CB8AC3E}">
        <p14:creationId xmlns:p14="http://schemas.microsoft.com/office/powerpoint/2010/main" val="411076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9D5194-A16C-49CF-97ED-1CB4076AD7F9}" type="slidenum">
              <a:rPr lang="en-CA" smtClean="0">
                <a:solidFill>
                  <a:prstClr val="black"/>
                </a:solidFill>
              </a:rPr>
              <a:pPr/>
              <a:t>7</a:t>
            </a:fld>
            <a:endParaRPr lang="en-CA" dirty="0">
              <a:solidFill>
                <a:prstClr val="black"/>
              </a:solidFill>
            </a:endParaRPr>
          </a:p>
        </p:txBody>
      </p:sp>
    </p:spTree>
    <p:extLst>
      <p:ext uri="{BB962C8B-B14F-4D97-AF65-F5344CB8AC3E}">
        <p14:creationId xmlns:p14="http://schemas.microsoft.com/office/powerpoint/2010/main" val="96536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9D5194-A16C-49CF-97ED-1CB4076AD7F9}" type="slidenum">
              <a:rPr lang="en-CA" smtClean="0">
                <a:solidFill>
                  <a:prstClr val="black"/>
                </a:solidFill>
              </a:rPr>
              <a:pPr/>
              <a:t>9</a:t>
            </a:fld>
            <a:endParaRPr lang="en-CA" dirty="0">
              <a:solidFill>
                <a:prstClr val="black"/>
              </a:solidFill>
            </a:endParaRPr>
          </a:p>
        </p:txBody>
      </p:sp>
    </p:spTree>
    <p:extLst>
      <p:ext uri="{BB962C8B-B14F-4D97-AF65-F5344CB8AC3E}">
        <p14:creationId xmlns:p14="http://schemas.microsoft.com/office/powerpoint/2010/main" val="158041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9D5194-A16C-49CF-97ED-1CB4076AD7F9}"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965368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9D5194-A16C-49CF-97ED-1CB4076AD7F9}" type="slidenum">
              <a:rPr lang="en-CA" smtClean="0">
                <a:solidFill>
                  <a:prstClr val="black"/>
                </a:solidFill>
              </a:rPr>
              <a:pPr/>
              <a:t>13</a:t>
            </a:fld>
            <a:endParaRPr lang="en-CA" dirty="0">
              <a:solidFill>
                <a:prstClr val="black"/>
              </a:solidFill>
            </a:endParaRPr>
          </a:p>
        </p:txBody>
      </p:sp>
    </p:spTree>
    <p:extLst>
      <p:ext uri="{BB962C8B-B14F-4D97-AF65-F5344CB8AC3E}">
        <p14:creationId xmlns:p14="http://schemas.microsoft.com/office/powerpoint/2010/main" val="1731648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DA515C7-74A0-4981-9A77-AACB89F2A2A0}" type="datetimeFigureOut">
              <a:rPr lang="en-CA" smtClean="0">
                <a:solidFill>
                  <a:srgbClr val="ECE9C6"/>
                </a:solidFill>
              </a:rPr>
              <a:pPr/>
              <a:t>15/03/2014</a:t>
            </a:fld>
            <a:endParaRPr lang="en-CA" dirty="0">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dirty="0">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C1909A5-50F0-4406-9623-D2FD88E9E0DA}" type="slidenum">
              <a:rPr lang="en-CA" smtClean="0">
                <a:solidFill>
                  <a:srgbClr val="ECE9C6"/>
                </a:solidFill>
              </a:rPr>
              <a:pPr/>
              <a:t>‹#›</a:t>
            </a:fld>
            <a:endParaRPr lang="en-CA" dirty="0">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660195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515C7-74A0-4981-9A77-AACB89F2A2A0}" type="datetimeFigureOut">
              <a:rPr lang="en-CA" smtClean="0">
                <a:solidFill>
                  <a:srgbClr val="895D1D"/>
                </a:solidFill>
              </a:rPr>
              <a:pPr/>
              <a:t>15/03/2014</a:t>
            </a:fld>
            <a:endParaRPr lang="en-CA" dirty="0">
              <a:solidFill>
                <a:srgbClr val="895D1D"/>
              </a:solidFill>
            </a:endParaRPr>
          </a:p>
        </p:txBody>
      </p:sp>
      <p:sp>
        <p:nvSpPr>
          <p:cNvPr id="5" name="Footer Placeholder 4"/>
          <p:cNvSpPr>
            <a:spLocks noGrp="1"/>
          </p:cNvSpPr>
          <p:nvPr>
            <p:ph type="ftr" sz="quarter" idx="11"/>
          </p:nvPr>
        </p:nvSpPr>
        <p:spPr/>
        <p:txBody>
          <a:bodyPr/>
          <a:lstStyle/>
          <a:p>
            <a:endParaRPr lang="en-CA" dirty="0">
              <a:solidFill>
                <a:srgbClr val="895D1D"/>
              </a:solidFill>
            </a:endParaRPr>
          </a:p>
        </p:txBody>
      </p:sp>
      <p:sp>
        <p:nvSpPr>
          <p:cNvPr id="6" name="Slide Number Placeholder 5"/>
          <p:cNvSpPr>
            <a:spLocks noGrp="1"/>
          </p:cNvSpPr>
          <p:nvPr>
            <p:ph type="sldNum" sz="quarter" idx="12"/>
          </p:nvPr>
        </p:nvSpPr>
        <p:spPr/>
        <p:txBody>
          <a:bodyPr/>
          <a:lstStyle/>
          <a:p>
            <a:fld id="{AC1909A5-50F0-4406-9623-D2FD88E9E0DA}" type="slidenum">
              <a:rPr lang="en-CA" smtClean="0">
                <a:solidFill>
                  <a:srgbClr val="895D1D"/>
                </a:solidFill>
              </a:rPr>
              <a:pPr/>
              <a:t>‹#›</a:t>
            </a:fld>
            <a:endParaRPr lang="en-CA" dirty="0">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007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515C7-74A0-4981-9A77-AACB89F2A2A0}" type="datetimeFigureOut">
              <a:rPr lang="en-CA" smtClean="0">
                <a:solidFill>
                  <a:srgbClr val="895D1D"/>
                </a:solidFill>
              </a:rPr>
              <a:pPr/>
              <a:t>15/03/2014</a:t>
            </a:fld>
            <a:endParaRPr lang="en-CA" dirty="0">
              <a:solidFill>
                <a:srgbClr val="895D1D"/>
              </a:solidFill>
            </a:endParaRPr>
          </a:p>
        </p:txBody>
      </p:sp>
      <p:sp>
        <p:nvSpPr>
          <p:cNvPr id="5" name="Footer Placeholder 4"/>
          <p:cNvSpPr>
            <a:spLocks noGrp="1"/>
          </p:cNvSpPr>
          <p:nvPr>
            <p:ph type="ftr" sz="quarter" idx="11"/>
          </p:nvPr>
        </p:nvSpPr>
        <p:spPr/>
        <p:txBody>
          <a:bodyPr/>
          <a:lstStyle/>
          <a:p>
            <a:endParaRPr lang="en-CA" dirty="0">
              <a:solidFill>
                <a:srgbClr val="895D1D"/>
              </a:solidFill>
            </a:endParaRPr>
          </a:p>
        </p:txBody>
      </p:sp>
      <p:sp>
        <p:nvSpPr>
          <p:cNvPr id="6" name="Slide Number Placeholder 5"/>
          <p:cNvSpPr>
            <a:spLocks noGrp="1"/>
          </p:cNvSpPr>
          <p:nvPr>
            <p:ph type="sldNum" sz="quarter" idx="12"/>
          </p:nvPr>
        </p:nvSpPr>
        <p:spPr/>
        <p:txBody>
          <a:bodyPr/>
          <a:lstStyle/>
          <a:p>
            <a:fld id="{AC1909A5-50F0-4406-9623-D2FD88E9E0DA}" type="slidenum">
              <a:rPr lang="en-CA" smtClean="0">
                <a:solidFill>
                  <a:srgbClr val="895D1D"/>
                </a:solidFill>
              </a:rPr>
              <a:pPr/>
              <a:t>‹#›</a:t>
            </a:fld>
            <a:endParaRPr lang="en-CA" dirty="0">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621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515C7-74A0-4981-9A77-AACB89F2A2A0}" type="datetimeFigureOut">
              <a:rPr lang="en-CA" smtClean="0">
                <a:solidFill>
                  <a:srgbClr val="895D1D"/>
                </a:solidFill>
              </a:rPr>
              <a:pPr/>
              <a:t>15/03/2014</a:t>
            </a:fld>
            <a:endParaRPr lang="en-CA" dirty="0">
              <a:solidFill>
                <a:srgbClr val="895D1D"/>
              </a:solidFill>
            </a:endParaRPr>
          </a:p>
        </p:txBody>
      </p:sp>
      <p:sp>
        <p:nvSpPr>
          <p:cNvPr id="5" name="Footer Placeholder 4"/>
          <p:cNvSpPr>
            <a:spLocks noGrp="1"/>
          </p:cNvSpPr>
          <p:nvPr>
            <p:ph type="ftr" sz="quarter" idx="11"/>
          </p:nvPr>
        </p:nvSpPr>
        <p:spPr/>
        <p:txBody>
          <a:bodyPr/>
          <a:lstStyle/>
          <a:p>
            <a:endParaRPr lang="en-CA" dirty="0">
              <a:solidFill>
                <a:srgbClr val="895D1D"/>
              </a:solidFill>
            </a:endParaRPr>
          </a:p>
        </p:txBody>
      </p:sp>
      <p:sp>
        <p:nvSpPr>
          <p:cNvPr id="6" name="Slide Number Placeholder 5"/>
          <p:cNvSpPr>
            <a:spLocks noGrp="1"/>
          </p:cNvSpPr>
          <p:nvPr>
            <p:ph type="sldNum" sz="quarter" idx="12"/>
          </p:nvPr>
        </p:nvSpPr>
        <p:spPr/>
        <p:txBody>
          <a:bodyPr/>
          <a:lstStyle/>
          <a:p>
            <a:fld id="{AC1909A5-50F0-4406-9623-D2FD88E9E0DA}" type="slidenum">
              <a:rPr lang="en-CA" smtClean="0">
                <a:solidFill>
                  <a:srgbClr val="895D1D"/>
                </a:solidFill>
              </a:rPr>
              <a:pPr/>
              <a:t>‹#›</a:t>
            </a:fld>
            <a:endParaRPr lang="en-CA" dirty="0">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670380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A515C7-74A0-4981-9A77-AACB89F2A2A0}" type="datetimeFigureOut">
              <a:rPr lang="en-CA" smtClean="0">
                <a:solidFill>
                  <a:srgbClr val="895D1D"/>
                </a:solidFill>
              </a:rPr>
              <a:pPr/>
              <a:t>15/03/2014</a:t>
            </a:fld>
            <a:endParaRPr lang="en-CA" dirty="0">
              <a:solidFill>
                <a:srgbClr val="895D1D"/>
              </a:solidFill>
            </a:endParaRPr>
          </a:p>
        </p:txBody>
      </p:sp>
      <p:sp>
        <p:nvSpPr>
          <p:cNvPr id="5" name="Footer Placeholder 4"/>
          <p:cNvSpPr>
            <a:spLocks noGrp="1"/>
          </p:cNvSpPr>
          <p:nvPr>
            <p:ph type="ftr" sz="quarter" idx="11"/>
          </p:nvPr>
        </p:nvSpPr>
        <p:spPr/>
        <p:txBody>
          <a:bodyPr/>
          <a:lstStyle/>
          <a:p>
            <a:endParaRPr lang="en-CA" dirty="0">
              <a:solidFill>
                <a:srgbClr val="895D1D"/>
              </a:solidFill>
            </a:endParaRPr>
          </a:p>
        </p:txBody>
      </p:sp>
      <p:sp>
        <p:nvSpPr>
          <p:cNvPr id="6" name="Slide Number Placeholder 5"/>
          <p:cNvSpPr>
            <a:spLocks noGrp="1"/>
          </p:cNvSpPr>
          <p:nvPr>
            <p:ph type="sldNum" sz="quarter" idx="12"/>
          </p:nvPr>
        </p:nvSpPr>
        <p:spPr/>
        <p:txBody>
          <a:bodyPr/>
          <a:lstStyle/>
          <a:p>
            <a:fld id="{AC1909A5-50F0-4406-9623-D2FD88E9E0DA}" type="slidenum">
              <a:rPr lang="en-CA" smtClean="0">
                <a:solidFill>
                  <a:srgbClr val="895D1D"/>
                </a:solidFill>
              </a:rPr>
              <a:pPr/>
              <a:t>‹#›</a:t>
            </a:fld>
            <a:endParaRPr lang="en-CA" dirty="0">
              <a:solidFill>
                <a:srgbClr val="895D1D"/>
              </a:solidFill>
            </a:endParaRPr>
          </a:p>
        </p:txBody>
      </p:sp>
    </p:spTree>
    <p:extLst>
      <p:ext uri="{BB962C8B-B14F-4D97-AF65-F5344CB8AC3E}">
        <p14:creationId xmlns:p14="http://schemas.microsoft.com/office/powerpoint/2010/main" val="41722813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DA515C7-74A0-4981-9A77-AACB89F2A2A0}" type="datetimeFigureOut">
              <a:rPr lang="en-CA" smtClean="0">
                <a:solidFill>
                  <a:srgbClr val="895D1D"/>
                </a:solidFill>
              </a:rPr>
              <a:pPr/>
              <a:t>15/03/2014</a:t>
            </a:fld>
            <a:endParaRPr lang="en-CA" dirty="0">
              <a:solidFill>
                <a:srgbClr val="895D1D"/>
              </a:solidFill>
            </a:endParaRPr>
          </a:p>
        </p:txBody>
      </p:sp>
      <p:sp>
        <p:nvSpPr>
          <p:cNvPr id="6" name="Footer Placeholder 5"/>
          <p:cNvSpPr>
            <a:spLocks noGrp="1"/>
          </p:cNvSpPr>
          <p:nvPr>
            <p:ph type="ftr" sz="quarter" idx="11"/>
          </p:nvPr>
        </p:nvSpPr>
        <p:spPr/>
        <p:txBody>
          <a:bodyPr/>
          <a:lstStyle/>
          <a:p>
            <a:endParaRPr lang="en-CA" dirty="0">
              <a:solidFill>
                <a:srgbClr val="895D1D"/>
              </a:solidFill>
            </a:endParaRPr>
          </a:p>
        </p:txBody>
      </p:sp>
      <p:sp>
        <p:nvSpPr>
          <p:cNvPr id="7" name="Slide Number Placeholder 6"/>
          <p:cNvSpPr>
            <a:spLocks noGrp="1"/>
          </p:cNvSpPr>
          <p:nvPr>
            <p:ph type="sldNum" sz="quarter" idx="12"/>
          </p:nvPr>
        </p:nvSpPr>
        <p:spPr/>
        <p:txBody>
          <a:bodyPr/>
          <a:lstStyle/>
          <a:p>
            <a:fld id="{AC1909A5-50F0-4406-9623-D2FD88E9E0DA}" type="slidenum">
              <a:rPr lang="en-CA" smtClean="0">
                <a:solidFill>
                  <a:srgbClr val="895D1D"/>
                </a:solidFill>
              </a:rPr>
              <a:pPr/>
              <a:t>‹#›</a:t>
            </a:fld>
            <a:endParaRPr lang="en-CA" dirty="0">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254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A515C7-74A0-4981-9A77-AACB89F2A2A0}" type="datetimeFigureOut">
              <a:rPr lang="en-CA" smtClean="0">
                <a:solidFill>
                  <a:srgbClr val="895D1D"/>
                </a:solidFill>
              </a:rPr>
              <a:pPr/>
              <a:t>15/03/2014</a:t>
            </a:fld>
            <a:endParaRPr lang="en-CA" dirty="0">
              <a:solidFill>
                <a:srgbClr val="895D1D"/>
              </a:solidFill>
            </a:endParaRPr>
          </a:p>
        </p:txBody>
      </p:sp>
      <p:sp>
        <p:nvSpPr>
          <p:cNvPr id="8" name="Footer Placeholder 7"/>
          <p:cNvSpPr>
            <a:spLocks noGrp="1"/>
          </p:cNvSpPr>
          <p:nvPr>
            <p:ph type="ftr" sz="quarter" idx="11"/>
          </p:nvPr>
        </p:nvSpPr>
        <p:spPr/>
        <p:txBody>
          <a:bodyPr/>
          <a:lstStyle/>
          <a:p>
            <a:endParaRPr lang="en-CA" dirty="0">
              <a:solidFill>
                <a:srgbClr val="895D1D"/>
              </a:solidFill>
            </a:endParaRPr>
          </a:p>
        </p:txBody>
      </p:sp>
      <p:sp>
        <p:nvSpPr>
          <p:cNvPr id="9" name="Slide Number Placeholder 8"/>
          <p:cNvSpPr>
            <a:spLocks noGrp="1"/>
          </p:cNvSpPr>
          <p:nvPr>
            <p:ph type="sldNum" sz="quarter" idx="12"/>
          </p:nvPr>
        </p:nvSpPr>
        <p:spPr/>
        <p:txBody>
          <a:bodyPr/>
          <a:lstStyle/>
          <a:p>
            <a:fld id="{AC1909A5-50F0-4406-9623-D2FD88E9E0DA}" type="slidenum">
              <a:rPr lang="en-CA" smtClean="0">
                <a:solidFill>
                  <a:srgbClr val="895D1D"/>
                </a:solidFill>
              </a:rPr>
              <a:pPr/>
              <a:t>‹#›</a:t>
            </a:fld>
            <a:endParaRPr lang="en-CA" dirty="0">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069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A515C7-74A0-4981-9A77-AACB89F2A2A0}" type="datetimeFigureOut">
              <a:rPr lang="en-CA" smtClean="0">
                <a:solidFill>
                  <a:srgbClr val="895D1D"/>
                </a:solidFill>
              </a:rPr>
              <a:pPr/>
              <a:t>15/03/2014</a:t>
            </a:fld>
            <a:endParaRPr lang="en-CA" dirty="0">
              <a:solidFill>
                <a:srgbClr val="895D1D"/>
              </a:solidFill>
            </a:endParaRPr>
          </a:p>
        </p:txBody>
      </p:sp>
      <p:sp>
        <p:nvSpPr>
          <p:cNvPr id="4" name="Footer Placeholder 3"/>
          <p:cNvSpPr>
            <a:spLocks noGrp="1"/>
          </p:cNvSpPr>
          <p:nvPr>
            <p:ph type="ftr" sz="quarter" idx="11"/>
          </p:nvPr>
        </p:nvSpPr>
        <p:spPr/>
        <p:txBody>
          <a:bodyPr/>
          <a:lstStyle/>
          <a:p>
            <a:endParaRPr lang="en-CA" dirty="0">
              <a:solidFill>
                <a:srgbClr val="895D1D"/>
              </a:solidFill>
            </a:endParaRPr>
          </a:p>
        </p:txBody>
      </p:sp>
      <p:sp>
        <p:nvSpPr>
          <p:cNvPr id="5" name="Slide Number Placeholder 4"/>
          <p:cNvSpPr>
            <a:spLocks noGrp="1"/>
          </p:cNvSpPr>
          <p:nvPr>
            <p:ph type="sldNum" sz="quarter" idx="12"/>
          </p:nvPr>
        </p:nvSpPr>
        <p:spPr/>
        <p:txBody>
          <a:bodyPr/>
          <a:lstStyle/>
          <a:p>
            <a:fld id="{AC1909A5-50F0-4406-9623-D2FD88E9E0DA}" type="slidenum">
              <a:rPr lang="en-CA" smtClean="0">
                <a:solidFill>
                  <a:srgbClr val="895D1D"/>
                </a:solidFill>
              </a:rPr>
              <a:pPr/>
              <a:t>‹#›</a:t>
            </a:fld>
            <a:endParaRPr lang="en-CA" dirty="0">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127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515C7-74A0-4981-9A77-AACB89F2A2A0}" type="datetimeFigureOut">
              <a:rPr lang="en-CA" smtClean="0">
                <a:solidFill>
                  <a:srgbClr val="895D1D"/>
                </a:solidFill>
              </a:rPr>
              <a:pPr/>
              <a:t>15/03/2014</a:t>
            </a:fld>
            <a:endParaRPr lang="en-CA" dirty="0">
              <a:solidFill>
                <a:srgbClr val="895D1D"/>
              </a:solidFill>
            </a:endParaRPr>
          </a:p>
        </p:txBody>
      </p:sp>
      <p:sp>
        <p:nvSpPr>
          <p:cNvPr id="3" name="Footer Placeholder 2"/>
          <p:cNvSpPr>
            <a:spLocks noGrp="1"/>
          </p:cNvSpPr>
          <p:nvPr>
            <p:ph type="ftr" sz="quarter" idx="11"/>
          </p:nvPr>
        </p:nvSpPr>
        <p:spPr/>
        <p:txBody>
          <a:bodyPr/>
          <a:lstStyle/>
          <a:p>
            <a:endParaRPr lang="en-CA" dirty="0">
              <a:solidFill>
                <a:srgbClr val="895D1D"/>
              </a:solidFill>
            </a:endParaRPr>
          </a:p>
        </p:txBody>
      </p:sp>
      <p:sp>
        <p:nvSpPr>
          <p:cNvPr id="4" name="Slide Number Placeholder 3"/>
          <p:cNvSpPr>
            <a:spLocks noGrp="1"/>
          </p:cNvSpPr>
          <p:nvPr>
            <p:ph type="sldNum" sz="quarter" idx="12"/>
          </p:nvPr>
        </p:nvSpPr>
        <p:spPr/>
        <p:txBody>
          <a:bodyPr/>
          <a:lstStyle/>
          <a:p>
            <a:fld id="{AC1909A5-50F0-4406-9623-D2FD88E9E0DA}" type="slidenum">
              <a:rPr lang="en-CA" smtClean="0">
                <a:solidFill>
                  <a:srgbClr val="895D1D"/>
                </a:solidFill>
              </a:rPr>
              <a:pPr/>
              <a:t>‹#›</a:t>
            </a:fld>
            <a:endParaRPr lang="en-CA" dirty="0">
              <a:solidFill>
                <a:srgbClr val="895D1D"/>
              </a:solidFill>
            </a:endParaRPr>
          </a:p>
        </p:txBody>
      </p:sp>
    </p:spTree>
    <p:extLst>
      <p:ext uri="{BB962C8B-B14F-4D97-AF65-F5344CB8AC3E}">
        <p14:creationId xmlns:p14="http://schemas.microsoft.com/office/powerpoint/2010/main" val="88621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515C7-74A0-4981-9A77-AACB89F2A2A0}" type="datetimeFigureOut">
              <a:rPr lang="en-CA" smtClean="0">
                <a:solidFill>
                  <a:srgbClr val="895D1D"/>
                </a:solidFill>
              </a:rPr>
              <a:pPr/>
              <a:t>15/03/2014</a:t>
            </a:fld>
            <a:endParaRPr lang="en-CA" dirty="0">
              <a:solidFill>
                <a:srgbClr val="895D1D"/>
              </a:solidFill>
            </a:endParaRPr>
          </a:p>
        </p:txBody>
      </p:sp>
      <p:sp>
        <p:nvSpPr>
          <p:cNvPr id="6" name="Footer Placeholder 5"/>
          <p:cNvSpPr>
            <a:spLocks noGrp="1"/>
          </p:cNvSpPr>
          <p:nvPr>
            <p:ph type="ftr" sz="quarter" idx="11"/>
          </p:nvPr>
        </p:nvSpPr>
        <p:spPr/>
        <p:txBody>
          <a:bodyPr/>
          <a:lstStyle/>
          <a:p>
            <a:endParaRPr lang="en-CA" dirty="0">
              <a:solidFill>
                <a:srgbClr val="895D1D"/>
              </a:solidFill>
            </a:endParaRPr>
          </a:p>
        </p:txBody>
      </p:sp>
      <p:sp>
        <p:nvSpPr>
          <p:cNvPr id="7" name="Slide Number Placeholder 6"/>
          <p:cNvSpPr>
            <a:spLocks noGrp="1"/>
          </p:cNvSpPr>
          <p:nvPr>
            <p:ph type="sldNum" sz="quarter" idx="12"/>
          </p:nvPr>
        </p:nvSpPr>
        <p:spPr/>
        <p:txBody>
          <a:bodyPr/>
          <a:lstStyle/>
          <a:p>
            <a:fld id="{AC1909A5-50F0-4406-9623-D2FD88E9E0DA}" type="slidenum">
              <a:rPr lang="en-CA" smtClean="0">
                <a:solidFill>
                  <a:srgbClr val="895D1D"/>
                </a:solidFill>
              </a:rPr>
              <a:pPr/>
              <a:t>‹#›</a:t>
            </a:fld>
            <a:endParaRPr lang="en-CA" dirty="0">
              <a:solidFill>
                <a:srgbClr val="895D1D"/>
              </a:solidFill>
            </a:endParaRPr>
          </a:p>
        </p:txBody>
      </p:sp>
    </p:spTree>
    <p:extLst>
      <p:ext uri="{BB962C8B-B14F-4D97-AF65-F5344CB8AC3E}">
        <p14:creationId xmlns:p14="http://schemas.microsoft.com/office/powerpoint/2010/main" val="418169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515C7-74A0-4981-9A77-AACB89F2A2A0}" type="datetimeFigureOut">
              <a:rPr lang="en-CA" smtClean="0">
                <a:solidFill>
                  <a:srgbClr val="895D1D"/>
                </a:solidFill>
              </a:rPr>
              <a:pPr/>
              <a:t>15/03/2014</a:t>
            </a:fld>
            <a:endParaRPr lang="en-CA" dirty="0">
              <a:solidFill>
                <a:srgbClr val="895D1D"/>
              </a:solidFill>
            </a:endParaRPr>
          </a:p>
        </p:txBody>
      </p:sp>
      <p:sp>
        <p:nvSpPr>
          <p:cNvPr id="6" name="Footer Placeholder 5"/>
          <p:cNvSpPr>
            <a:spLocks noGrp="1"/>
          </p:cNvSpPr>
          <p:nvPr>
            <p:ph type="ftr" sz="quarter" idx="11"/>
          </p:nvPr>
        </p:nvSpPr>
        <p:spPr/>
        <p:txBody>
          <a:bodyPr/>
          <a:lstStyle/>
          <a:p>
            <a:endParaRPr lang="en-CA" dirty="0">
              <a:solidFill>
                <a:srgbClr val="895D1D"/>
              </a:solidFill>
            </a:endParaRPr>
          </a:p>
        </p:txBody>
      </p:sp>
      <p:sp>
        <p:nvSpPr>
          <p:cNvPr id="7" name="Slide Number Placeholder 6"/>
          <p:cNvSpPr>
            <a:spLocks noGrp="1"/>
          </p:cNvSpPr>
          <p:nvPr>
            <p:ph type="sldNum" sz="quarter" idx="12"/>
          </p:nvPr>
        </p:nvSpPr>
        <p:spPr/>
        <p:txBody>
          <a:bodyPr/>
          <a:lstStyle/>
          <a:p>
            <a:fld id="{AC1909A5-50F0-4406-9623-D2FD88E9E0DA}" type="slidenum">
              <a:rPr lang="en-CA" smtClean="0">
                <a:solidFill>
                  <a:srgbClr val="895D1D"/>
                </a:solidFill>
              </a:rPr>
              <a:pPr/>
              <a:t>‹#›</a:t>
            </a:fld>
            <a:endParaRPr lang="en-CA" dirty="0">
              <a:solidFill>
                <a:srgbClr val="895D1D"/>
              </a:solidFill>
            </a:endParaRPr>
          </a:p>
        </p:txBody>
      </p:sp>
    </p:spTree>
    <p:extLst>
      <p:ext uri="{BB962C8B-B14F-4D97-AF65-F5344CB8AC3E}">
        <p14:creationId xmlns:p14="http://schemas.microsoft.com/office/powerpoint/2010/main" val="56490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DA515C7-74A0-4981-9A77-AACB89F2A2A0}" type="datetimeFigureOut">
              <a:rPr lang="en-CA" smtClean="0">
                <a:solidFill>
                  <a:srgbClr val="895D1D"/>
                </a:solidFill>
              </a:rPr>
              <a:pPr/>
              <a:t>15/03/2014</a:t>
            </a:fld>
            <a:endParaRPr lang="en-CA" dirty="0">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CA" dirty="0">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C1909A5-50F0-4406-9623-D2FD88E9E0DA}" type="slidenum">
              <a:rPr lang="en-CA" smtClean="0">
                <a:solidFill>
                  <a:srgbClr val="895D1D"/>
                </a:solidFill>
              </a:rPr>
              <a:pPr/>
              <a:t>‹#›</a:t>
            </a:fld>
            <a:endParaRPr lang="en-CA" dirty="0">
              <a:solidFill>
                <a:srgbClr val="895D1D"/>
              </a:solidFill>
            </a:endParaRPr>
          </a:p>
        </p:txBody>
      </p:sp>
    </p:spTree>
    <p:extLst>
      <p:ext uri="{BB962C8B-B14F-4D97-AF65-F5344CB8AC3E}">
        <p14:creationId xmlns:p14="http://schemas.microsoft.com/office/powerpoint/2010/main" val="1852762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Y_ovl-1VlL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yzflLqk0ks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youtube.com/watch?v=r8nFGfaXp1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CA" dirty="0" err="1" smtClean="0"/>
              <a:t>After</a:t>
            </a:r>
            <a:r>
              <a:rPr lang="fr-CA" dirty="0" smtClean="0"/>
              <a:t> the </a:t>
            </a:r>
            <a:r>
              <a:rPr lang="en-CA" dirty="0" smtClean="0"/>
              <a:t>Constitutional</a:t>
            </a:r>
            <a:r>
              <a:rPr lang="fr-CA" dirty="0" smtClean="0"/>
              <a:t> </a:t>
            </a:r>
            <a:r>
              <a:rPr lang="en-CA" dirty="0" smtClean="0"/>
              <a:t>Act</a:t>
            </a:r>
            <a:r>
              <a:rPr lang="fr-CA" dirty="0" smtClean="0"/>
              <a:t> of 1791</a:t>
            </a:r>
            <a:endParaRPr lang="en-CA" dirty="0"/>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1162791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46710703"/>
              </p:ext>
            </p:extLst>
          </p:nvPr>
        </p:nvGraphicFramePr>
        <p:xfrm>
          <a:off x="698500" y="2247900"/>
          <a:ext cx="7689924" cy="5237480"/>
        </p:xfrm>
        <a:graphic>
          <a:graphicData uri="http://schemas.openxmlformats.org/drawingml/2006/table">
            <a:tbl>
              <a:tblPr firstRow="1" bandRow="1">
                <a:tableStyleId>{5C22544A-7EE6-4342-B048-85BDC9FD1C3A}</a:tableStyleId>
              </a:tblPr>
              <a:tblGrid>
                <a:gridCol w="3844962"/>
                <a:gridCol w="3844962"/>
              </a:tblGrid>
              <a:tr h="370840">
                <a:tc>
                  <a:txBody>
                    <a:bodyPr/>
                    <a:lstStyle/>
                    <a:p>
                      <a:r>
                        <a:rPr lang="en-CA" dirty="0" smtClean="0"/>
                        <a:t>issues</a:t>
                      </a:r>
                      <a:endParaRPr lang="en-CA" dirty="0"/>
                    </a:p>
                  </a:txBody>
                  <a:tcPr/>
                </a:tc>
                <a:tc>
                  <a:txBody>
                    <a:bodyPr/>
                    <a:lstStyle/>
                    <a:p>
                      <a:r>
                        <a:rPr lang="en-CA" dirty="0" smtClean="0"/>
                        <a:t>importance</a:t>
                      </a:r>
                      <a:endParaRPr lang="en-CA" dirty="0"/>
                    </a:p>
                  </a:txBody>
                  <a:tcPr/>
                </a:tc>
              </a:tr>
              <a:tr h="370840">
                <a:tc>
                  <a:txBody>
                    <a:bodyPr/>
                    <a:lstStyle/>
                    <a:p>
                      <a:r>
                        <a:rPr lang="en-CA" dirty="0" smtClean="0"/>
                        <a:t>British</a:t>
                      </a:r>
                      <a:r>
                        <a:rPr lang="en-CA" baseline="0" dirty="0" smtClean="0"/>
                        <a:t> immigration</a:t>
                      </a:r>
                      <a:endParaRPr lang="en-CA" dirty="0"/>
                    </a:p>
                  </a:txBody>
                  <a:tcPr/>
                </a:tc>
                <a:tc>
                  <a:txBody>
                    <a:bodyPr/>
                    <a:lstStyle/>
                    <a:p>
                      <a:r>
                        <a:rPr lang="en-CA" dirty="0" smtClean="0"/>
                        <a:t>Because the </a:t>
                      </a:r>
                      <a:r>
                        <a:rPr lang="en-CA" baseline="0" dirty="0" smtClean="0"/>
                        <a:t> more British people there are the bigger influence they have on the government </a:t>
                      </a:r>
                      <a:endParaRPr lang="en-CA" dirty="0"/>
                    </a:p>
                  </a:txBody>
                  <a:tcPr/>
                </a:tc>
              </a:tr>
              <a:tr h="370840">
                <a:tc>
                  <a:txBody>
                    <a:bodyPr/>
                    <a:lstStyle/>
                    <a:p>
                      <a:r>
                        <a:rPr lang="en-CA" dirty="0" smtClean="0"/>
                        <a:t>Family compact </a:t>
                      </a:r>
                      <a:endParaRPr lang="en-CA" dirty="0"/>
                    </a:p>
                  </a:txBody>
                  <a:tcPr/>
                </a:tc>
                <a:tc>
                  <a:txBody>
                    <a:bodyPr/>
                    <a:lstStyle/>
                    <a:p>
                      <a:r>
                        <a:rPr lang="en-CA" dirty="0" smtClean="0"/>
                        <a:t>These rich folks began receiving positions of power  so could have a say in political issues</a:t>
                      </a:r>
                      <a:endParaRPr lang="en-CA" dirty="0"/>
                    </a:p>
                  </a:txBody>
                  <a:tcPr/>
                </a:tc>
              </a:tr>
              <a:tr h="370840">
                <a:tc>
                  <a:txBody>
                    <a:bodyPr/>
                    <a:lstStyle/>
                    <a:p>
                      <a:r>
                        <a:rPr lang="en-CA" dirty="0" smtClean="0"/>
                        <a:t>Roads and canals</a:t>
                      </a:r>
                      <a:endParaRPr lang="en-CA" dirty="0"/>
                    </a:p>
                  </a:txBody>
                  <a:tcPr/>
                </a:tc>
                <a:tc>
                  <a:txBody>
                    <a:bodyPr/>
                    <a:lstStyle/>
                    <a:p>
                      <a:r>
                        <a:rPr lang="en-CA" dirty="0" smtClean="0"/>
                        <a:t>The way that people transport their goods in important.</a:t>
                      </a:r>
                      <a:endParaRPr lang="en-CA" dirty="0"/>
                    </a:p>
                  </a:txBody>
                  <a:tcPr/>
                </a:tc>
              </a:tr>
              <a:tr h="370840">
                <a:tc>
                  <a:txBody>
                    <a:bodyPr/>
                    <a:lstStyle/>
                    <a:p>
                      <a:r>
                        <a:rPr lang="en-CA" dirty="0" smtClean="0"/>
                        <a:t>Taxes</a:t>
                      </a:r>
                      <a:endParaRPr lang="en-CA" dirty="0"/>
                    </a:p>
                  </a:txBody>
                  <a:tcPr/>
                </a:tc>
                <a:tc>
                  <a:txBody>
                    <a:bodyPr/>
                    <a:lstStyle/>
                    <a:p>
                      <a:r>
                        <a:rPr lang="en-CA" dirty="0" smtClean="0"/>
                        <a:t>The way the country would receive their financial</a:t>
                      </a:r>
                      <a:r>
                        <a:rPr lang="en-CA" baseline="0" dirty="0" smtClean="0"/>
                        <a:t> power in order to build prisons.</a:t>
                      </a:r>
                      <a:endParaRPr lang="en-CA" dirty="0"/>
                    </a:p>
                  </a:txBody>
                  <a:tcPr/>
                </a:tc>
              </a:tr>
              <a:tr h="370840">
                <a:tc>
                  <a:txBody>
                    <a:bodyPr/>
                    <a:lstStyle/>
                    <a:p>
                      <a:endParaRPr lang="en-CA"/>
                    </a:p>
                  </a:txBody>
                  <a:tcPr/>
                </a:tc>
                <a:tc>
                  <a:txBody>
                    <a:bodyPr/>
                    <a:lstStyle/>
                    <a:p>
                      <a:endParaRPr lang="en-CA" dirty="0"/>
                    </a:p>
                  </a:txBody>
                  <a:tcPr/>
                </a:tc>
              </a:tr>
              <a:tr h="370840">
                <a:tc>
                  <a:txBody>
                    <a:bodyPr/>
                    <a:lstStyle/>
                    <a:p>
                      <a:endParaRPr lang="en-CA"/>
                    </a:p>
                  </a:txBody>
                  <a:tcPr/>
                </a:tc>
                <a:tc>
                  <a:txBody>
                    <a:bodyPr/>
                    <a:lstStyle/>
                    <a:p>
                      <a:endParaRPr lang="en-CA" dirty="0"/>
                    </a:p>
                  </a:txBody>
                  <a:tcPr/>
                </a:tc>
              </a:tr>
              <a:tr h="370840">
                <a:tc>
                  <a:txBody>
                    <a:bodyPr/>
                    <a:lstStyle/>
                    <a:p>
                      <a:endParaRPr lang="en-CA"/>
                    </a:p>
                  </a:txBody>
                  <a:tcPr/>
                </a:tc>
                <a:tc>
                  <a:txBody>
                    <a:bodyPr/>
                    <a:lstStyle/>
                    <a:p>
                      <a:endParaRPr lang="en-CA" dirty="0"/>
                    </a:p>
                  </a:txBody>
                  <a:tcPr/>
                </a:tc>
              </a:tr>
              <a:tr h="370840">
                <a:tc>
                  <a:txBody>
                    <a:bodyPr/>
                    <a:lstStyle/>
                    <a:p>
                      <a:endParaRPr lang="en-CA"/>
                    </a:p>
                  </a:txBody>
                  <a:tcPr/>
                </a:tc>
                <a:tc>
                  <a:txBody>
                    <a:bodyPr/>
                    <a:lstStyle/>
                    <a:p>
                      <a:endParaRPr lang="en-CA" dirty="0"/>
                    </a:p>
                  </a:txBody>
                  <a:tcPr/>
                </a:tc>
              </a:tr>
            </a:tbl>
          </a:graphicData>
        </a:graphic>
      </p:graphicFrame>
      <p:sp>
        <p:nvSpPr>
          <p:cNvPr id="3" name="Title 2"/>
          <p:cNvSpPr>
            <a:spLocks noGrp="1"/>
          </p:cNvSpPr>
          <p:nvPr>
            <p:ph type="title"/>
          </p:nvPr>
        </p:nvSpPr>
        <p:spPr/>
        <p:txBody>
          <a:bodyPr/>
          <a:lstStyle/>
          <a:p>
            <a:r>
              <a:rPr lang="en-CA" dirty="0" smtClean="0"/>
              <a:t>Ranking </a:t>
            </a:r>
            <a:r>
              <a:rPr lang="en-CA" dirty="0" err="1" smtClean="0"/>
              <a:t>ladderof</a:t>
            </a:r>
            <a:r>
              <a:rPr lang="en-CA" dirty="0" smtClean="0"/>
              <a:t> those issues</a:t>
            </a:r>
            <a:endParaRPr lang="en-CA" dirty="0"/>
          </a:p>
        </p:txBody>
      </p:sp>
    </p:spTree>
    <p:extLst>
      <p:ext uri="{BB962C8B-B14F-4D97-AF65-F5344CB8AC3E}">
        <p14:creationId xmlns:p14="http://schemas.microsoft.com/office/powerpoint/2010/main" val="1356917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What made the situation in lower </a:t>
            </a:r>
            <a:r>
              <a:rPr lang="en-CA" dirty="0"/>
              <a:t>C</a:t>
            </a:r>
            <a:r>
              <a:rPr lang="en-CA" dirty="0" smtClean="0"/>
              <a:t>anada more dangerous than in Upper Canada?</a:t>
            </a:r>
          </a:p>
          <a:p>
            <a:endParaRPr lang="en-CA" dirty="0"/>
          </a:p>
          <a:p>
            <a:r>
              <a:rPr lang="en-CA" dirty="0" smtClean="0">
                <a:solidFill>
                  <a:srgbClr val="FF0000"/>
                </a:solidFill>
              </a:rPr>
              <a:t>The situation in lower </a:t>
            </a:r>
            <a:r>
              <a:rPr lang="en-CA" dirty="0" err="1" smtClean="0">
                <a:solidFill>
                  <a:srgbClr val="FF0000"/>
                </a:solidFill>
              </a:rPr>
              <a:t>canada</a:t>
            </a:r>
            <a:r>
              <a:rPr lang="en-CA" dirty="0" smtClean="0">
                <a:solidFill>
                  <a:srgbClr val="FF0000"/>
                </a:solidFill>
              </a:rPr>
              <a:t> was more dangerous was because there were two opposing groups in lower </a:t>
            </a:r>
            <a:r>
              <a:rPr lang="en-CA" dirty="0" err="1" smtClean="0">
                <a:solidFill>
                  <a:srgbClr val="FF0000"/>
                </a:solidFill>
              </a:rPr>
              <a:t>canada</a:t>
            </a:r>
            <a:r>
              <a:rPr lang="en-CA" dirty="0" smtClean="0">
                <a:solidFill>
                  <a:srgbClr val="FF0000"/>
                </a:solidFill>
              </a:rPr>
              <a:t> ( </a:t>
            </a:r>
            <a:r>
              <a:rPr lang="en-CA" dirty="0" err="1" smtClean="0">
                <a:solidFill>
                  <a:srgbClr val="FF0000"/>
                </a:solidFill>
              </a:rPr>
              <a:t>french</a:t>
            </a:r>
            <a:r>
              <a:rPr lang="en-CA" dirty="0" smtClean="0">
                <a:solidFill>
                  <a:srgbClr val="FF0000"/>
                </a:solidFill>
              </a:rPr>
              <a:t> / </a:t>
            </a:r>
            <a:r>
              <a:rPr lang="en-CA" dirty="0" err="1" smtClean="0">
                <a:solidFill>
                  <a:srgbClr val="FF0000"/>
                </a:solidFill>
              </a:rPr>
              <a:t>irish</a:t>
            </a:r>
            <a:r>
              <a:rPr lang="en-CA" dirty="0" smtClean="0">
                <a:solidFill>
                  <a:srgbClr val="FF0000"/>
                </a:solidFill>
              </a:rPr>
              <a:t> against the </a:t>
            </a:r>
            <a:r>
              <a:rPr lang="en-CA" dirty="0" err="1" smtClean="0">
                <a:solidFill>
                  <a:srgbClr val="FF0000"/>
                </a:solidFill>
              </a:rPr>
              <a:t>british</a:t>
            </a:r>
            <a:r>
              <a:rPr lang="en-CA" dirty="0" smtClean="0">
                <a:solidFill>
                  <a:srgbClr val="FF0000"/>
                </a:solidFill>
              </a:rPr>
              <a:t>).</a:t>
            </a:r>
            <a:endParaRPr lang="en-CA" dirty="0">
              <a:solidFill>
                <a:srgbClr val="FF0000"/>
              </a:solidFill>
            </a:endParaRPr>
          </a:p>
        </p:txBody>
      </p:sp>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732657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6" y="1412776"/>
            <a:ext cx="7745505" cy="3877815"/>
          </a:xfrm>
        </p:spPr>
        <p:txBody>
          <a:bodyPr/>
          <a:lstStyle/>
          <a:p>
            <a:r>
              <a:rPr lang="en-CA" dirty="0">
                <a:hlinkClick r:id="rId2"/>
              </a:rPr>
              <a:t>http://</a:t>
            </a:r>
            <a:r>
              <a:rPr lang="en-CA" dirty="0" smtClean="0">
                <a:hlinkClick r:id="rId2"/>
              </a:rPr>
              <a:t>www.youtube.com/watch?v=Y_ovl-1VlLA</a:t>
            </a:r>
            <a:endParaRPr lang="en-CA" dirty="0" smtClean="0"/>
          </a:p>
          <a:p>
            <a:endParaRPr lang="en-CA" dirty="0"/>
          </a:p>
          <a:p>
            <a:r>
              <a:rPr lang="en-CA" dirty="0" smtClean="0"/>
              <a:t>After watching a session of question and answer period, what do you notice about the questions that they are asking?</a:t>
            </a:r>
          </a:p>
          <a:p>
            <a:endParaRPr lang="en-CA" dirty="0"/>
          </a:p>
        </p:txBody>
      </p:sp>
      <p:sp>
        <p:nvSpPr>
          <p:cNvPr id="3" name="Title 2"/>
          <p:cNvSpPr>
            <a:spLocks noGrp="1"/>
          </p:cNvSpPr>
          <p:nvPr>
            <p:ph type="title"/>
          </p:nvPr>
        </p:nvSpPr>
        <p:spPr/>
        <p:txBody>
          <a:bodyPr/>
          <a:lstStyle/>
          <a:p>
            <a:r>
              <a:rPr lang="en-CA" sz="3200" dirty="0" smtClean="0"/>
              <a:t>Canada’s </a:t>
            </a:r>
            <a:r>
              <a:rPr lang="en-CA" sz="3200" dirty="0"/>
              <a:t>L</a:t>
            </a:r>
            <a:r>
              <a:rPr lang="en-CA" sz="3200" dirty="0" smtClean="0"/>
              <a:t>egislative </a:t>
            </a:r>
            <a:r>
              <a:rPr lang="en-CA" sz="3200" dirty="0"/>
              <a:t>A</a:t>
            </a:r>
            <a:r>
              <a:rPr lang="en-CA" sz="3200" dirty="0" smtClean="0"/>
              <a:t>ssembly</a:t>
            </a:r>
            <a:endParaRPr lang="en-CA"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573016"/>
            <a:ext cx="3630581"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891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You will choose a leader in each of your groups. </a:t>
            </a:r>
          </a:p>
          <a:p>
            <a:r>
              <a:rPr lang="en-CA" dirty="0" smtClean="0"/>
              <a:t>In each of your parties you will have 20 </a:t>
            </a:r>
            <a:r>
              <a:rPr lang="en-CA" dirty="0" err="1" smtClean="0"/>
              <a:t>mins</a:t>
            </a:r>
            <a:r>
              <a:rPr lang="en-CA" dirty="0" smtClean="0"/>
              <a:t> to prepare your bill arguments, rebuttals, and closing. </a:t>
            </a:r>
          </a:p>
          <a:p>
            <a:r>
              <a:rPr lang="en-CA" dirty="0" smtClean="0"/>
              <a:t>You will decide you will present which argument. </a:t>
            </a:r>
          </a:p>
          <a:p>
            <a:r>
              <a:rPr lang="en-CA" dirty="0"/>
              <a:t>2 bills by the Tories </a:t>
            </a:r>
          </a:p>
          <a:p>
            <a:r>
              <a:rPr lang="en-CA" dirty="0"/>
              <a:t>2 bills by the Reformers</a:t>
            </a:r>
          </a:p>
          <a:p>
            <a:endParaRPr lang="en-CA" b="1" dirty="0" smtClean="0"/>
          </a:p>
          <a:p>
            <a:r>
              <a:rPr lang="en-CA" b="1" dirty="0" smtClean="0"/>
              <a:t>We will then vote by standing ( either for or against)</a:t>
            </a:r>
            <a:endParaRPr lang="en-CA" b="1" dirty="0"/>
          </a:p>
        </p:txBody>
      </p:sp>
      <p:sp>
        <p:nvSpPr>
          <p:cNvPr id="3" name="Title 2"/>
          <p:cNvSpPr>
            <a:spLocks noGrp="1"/>
          </p:cNvSpPr>
          <p:nvPr>
            <p:ph type="title"/>
          </p:nvPr>
        </p:nvSpPr>
        <p:spPr/>
        <p:txBody>
          <a:bodyPr/>
          <a:lstStyle/>
          <a:p>
            <a:r>
              <a:rPr lang="en-CA" dirty="0" smtClean="0"/>
              <a:t>Parliamentary procedures</a:t>
            </a:r>
            <a:endParaRPr lang="en-CA" dirty="0"/>
          </a:p>
        </p:txBody>
      </p:sp>
    </p:spTree>
    <p:extLst>
      <p:ext uri="{BB962C8B-B14F-4D97-AF65-F5344CB8AC3E}">
        <p14:creationId xmlns:p14="http://schemas.microsoft.com/office/powerpoint/2010/main" val="258805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How did this legislative assembly debate make you feel?</a:t>
            </a:r>
          </a:p>
          <a:p>
            <a:r>
              <a:rPr lang="en-CA" dirty="0" smtClean="0"/>
              <a:t>You have only been doing this for 30 minutes, how do you think you might feel after doing it for 30 years? </a:t>
            </a:r>
          </a:p>
          <a:p>
            <a:endParaRPr lang="en-CA" dirty="0"/>
          </a:p>
        </p:txBody>
      </p:sp>
      <p:sp>
        <p:nvSpPr>
          <p:cNvPr id="3" name="Title 2"/>
          <p:cNvSpPr>
            <a:spLocks noGrp="1"/>
          </p:cNvSpPr>
          <p:nvPr>
            <p:ph type="title"/>
          </p:nvPr>
        </p:nvSpPr>
        <p:spPr/>
        <p:txBody>
          <a:bodyPr/>
          <a:lstStyle/>
          <a:p>
            <a:r>
              <a:rPr lang="en-CA" dirty="0" smtClean="0"/>
              <a:t>Debrief </a:t>
            </a:r>
            <a:endParaRPr lang="en-CA" dirty="0"/>
          </a:p>
        </p:txBody>
      </p:sp>
    </p:spTree>
    <p:extLst>
      <p:ext uri="{BB962C8B-B14F-4D97-AF65-F5344CB8AC3E}">
        <p14:creationId xmlns:p14="http://schemas.microsoft.com/office/powerpoint/2010/main" val="26884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7" y="2248347"/>
            <a:ext cx="8049216" cy="3877815"/>
          </a:xfrm>
        </p:spPr>
        <p:txBody>
          <a:bodyPr>
            <a:normAutofit fontScale="92500"/>
          </a:bodyPr>
          <a:lstStyle/>
          <a:p>
            <a:pPr marL="0" indent="0">
              <a:buNone/>
            </a:pPr>
            <a:r>
              <a:rPr lang="en-CA" dirty="0" smtClean="0"/>
              <a:t>1.What </a:t>
            </a:r>
            <a:r>
              <a:rPr lang="en-CA" dirty="0"/>
              <a:t>was most frustrating about the Mock legislative assembly of lower Canada</a:t>
            </a:r>
            <a:r>
              <a:rPr lang="en-CA" dirty="0" smtClean="0"/>
              <a:t>?</a:t>
            </a:r>
            <a:r>
              <a:rPr lang="en-CA" dirty="0"/>
              <a:t>  </a:t>
            </a:r>
          </a:p>
          <a:p>
            <a:pPr marL="0" indent="0">
              <a:buNone/>
            </a:pPr>
            <a:r>
              <a:rPr lang="en-CA" dirty="0"/>
              <a:t>2. What do you think the </a:t>
            </a:r>
            <a:r>
              <a:rPr lang="en-CA" b="1" i="1" dirty="0" err="1"/>
              <a:t>Canadien</a:t>
            </a:r>
            <a:r>
              <a:rPr lang="en-CA" b="1" i="1" dirty="0"/>
              <a:t> </a:t>
            </a:r>
            <a:r>
              <a:rPr lang="en-CA" b="1" dirty="0"/>
              <a:t>Reformers</a:t>
            </a:r>
            <a:r>
              <a:rPr lang="en-CA" dirty="0"/>
              <a:t> found frustrating? </a:t>
            </a:r>
          </a:p>
          <a:p>
            <a:pPr marL="0" indent="0">
              <a:buNone/>
            </a:pPr>
            <a:r>
              <a:rPr lang="en-CA" dirty="0"/>
              <a:t> </a:t>
            </a:r>
          </a:p>
          <a:p>
            <a:pPr marL="0" indent="0">
              <a:buNone/>
            </a:pPr>
            <a:r>
              <a:rPr lang="en-CA" dirty="0"/>
              <a:t>3. What do you think the </a:t>
            </a:r>
            <a:r>
              <a:rPr lang="en-CA" b="1" dirty="0"/>
              <a:t>British Tories</a:t>
            </a:r>
            <a:r>
              <a:rPr lang="en-CA" dirty="0"/>
              <a:t> found the most frustrating ?</a:t>
            </a:r>
          </a:p>
          <a:p>
            <a:pPr marL="0" indent="0">
              <a:buNone/>
            </a:pPr>
            <a:r>
              <a:rPr lang="en-CA" dirty="0"/>
              <a:t> </a:t>
            </a:r>
          </a:p>
          <a:p>
            <a:pPr marL="0" indent="0">
              <a:buNone/>
            </a:pPr>
            <a:r>
              <a:rPr lang="en-CA" dirty="0"/>
              <a:t>4. What are some possible solutions to these problems? What are some of the consequences that result from these problems?</a:t>
            </a:r>
          </a:p>
          <a:p>
            <a:endParaRPr lang="en-CA" dirty="0"/>
          </a:p>
        </p:txBody>
      </p:sp>
      <p:sp>
        <p:nvSpPr>
          <p:cNvPr id="3" name="Title 2"/>
          <p:cNvSpPr>
            <a:spLocks noGrp="1"/>
          </p:cNvSpPr>
          <p:nvPr>
            <p:ph type="title"/>
          </p:nvPr>
        </p:nvSpPr>
        <p:spPr/>
        <p:txBody>
          <a:bodyPr/>
          <a:lstStyle/>
          <a:p>
            <a:r>
              <a:rPr lang="en-CA" dirty="0" smtClean="0"/>
              <a:t>Debrief </a:t>
            </a:r>
            <a:endParaRPr lang="en-CA" dirty="0"/>
          </a:p>
        </p:txBody>
      </p:sp>
    </p:spTree>
    <p:extLst>
      <p:ext uri="{BB962C8B-B14F-4D97-AF65-F5344CB8AC3E}">
        <p14:creationId xmlns:p14="http://schemas.microsoft.com/office/powerpoint/2010/main" val="120586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7259" y="1970952"/>
            <a:ext cx="7745505" cy="3877815"/>
          </a:xfrm>
        </p:spPr>
        <p:txBody>
          <a:bodyPr/>
          <a:lstStyle/>
          <a:p>
            <a:endParaRPr lang="en-CA" dirty="0"/>
          </a:p>
        </p:txBody>
      </p:sp>
      <p:sp>
        <p:nvSpPr>
          <p:cNvPr id="3" name="Title 2"/>
          <p:cNvSpPr>
            <a:spLocks noGrp="1"/>
          </p:cNvSpPr>
          <p:nvPr>
            <p:ph type="title"/>
          </p:nvPr>
        </p:nvSpPr>
        <p:spPr>
          <a:xfrm>
            <a:off x="607824" y="574550"/>
            <a:ext cx="7756263" cy="1054250"/>
          </a:xfrm>
        </p:spPr>
        <p:txBody>
          <a:bodyPr/>
          <a:lstStyle/>
          <a:p>
            <a:r>
              <a:rPr lang="en-CA" dirty="0" smtClean="0"/>
              <a:t>The Ukraine today</a:t>
            </a:r>
            <a:endParaRPr lang="en-CA"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7416824" cy="5303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043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7259" y="1970952"/>
            <a:ext cx="7745505" cy="3877815"/>
          </a:xfrm>
        </p:spPr>
        <p:txBody>
          <a:bodyPr/>
          <a:lstStyle/>
          <a:p>
            <a:endParaRPr lang="en-CA" dirty="0"/>
          </a:p>
        </p:txBody>
      </p:sp>
      <p:sp>
        <p:nvSpPr>
          <p:cNvPr id="3" name="Title 2"/>
          <p:cNvSpPr>
            <a:spLocks noGrp="1"/>
          </p:cNvSpPr>
          <p:nvPr>
            <p:ph type="title"/>
          </p:nvPr>
        </p:nvSpPr>
        <p:spPr>
          <a:xfrm>
            <a:off x="607824" y="574550"/>
            <a:ext cx="7756263" cy="1054250"/>
          </a:xfrm>
        </p:spPr>
        <p:txBody>
          <a:bodyPr/>
          <a:lstStyle/>
          <a:p>
            <a:r>
              <a:rPr lang="en-CA" dirty="0" smtClean="0"/>
              <a:t>The Ukraine today</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060848"/>
            <a:ext cx="5688632" cy="398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8702" y="2029104"/>
            <a:ext cx="4762842"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sz="2400" dirty="0">
                <a:solidFill>
                  <a:prstClr val="black"/>
                </a:solidFill>
                <a:latin typeface="Aharoni" panose="02010803020104030203" pitchFamily="2" charset="-79"/>
                <a:cs typeface="Aharoni" panose="02010803020104030203" pitchFamily="2" charset="-79"/>
              </a:rPr>
              <a:t>Liberal and  closer with Europe </a:t>
            </a:r>
            <a:endParaRPr lang="en-CA" sz="2400" dirty="0">
              <a:solidFill>
                <a:prstClr val="black"/>
              </a:solidFill>
              <a:latin typeface="Aharoni" panose="02010803020104030203" pitchFamily="2" charset="-79"/>
              <a:cs typeface="Aharoni" panose="02010803020104030203" pitchFamily="2" charset="-79"/>
            </a:endParaRPr>
          </a:p>
        </p:txBody>
      </p:sp>
      <p:sp>
        <p:nvSpPr>
          <p:cNvPr id="5" name="TextBox 4"/>
          <p:cNvSpPr txBox="1"/>
          <p:nvPr/>
        </p:nvSpPr>
        <p:spPr>
          <a:xfrm>
            <a:off x="5904148" y="5657671"/>
            <a:ext cx="3240360"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CA" sz="2400" dirty="0">
                <a:solidFill>
                  <a:prstClr val="white"/>
                </a:solidFill>
                <a:latin typeface="Aharoni" panose="02010803020104030203" pitchFamily="2" charset="-79"/>
                <a:cs typeface="Aharoni" panose="02010803020104030203" pitchFamily="2" charset="-79"/>
              </a:rPr>
              <a:t>Conservative  and closer to communist Russia </a:t>
            </a:r>
            <a:endParaRPr lang="en-CA" sz="2400" dirty="0">
              <a:solidFill>
                <a:prstClr val="white"/>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1132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Parliament: Battle and the Press</a:t>
            </a:r>
            <a:endParaRPr lang="en-CA" dirty="0"/>
          </a:p>
        </p:txBody>
      </p:sp>
      <p:sp>
        <p:nvSpPr>
          <p:cNvPr id="3" name="Content Placeholder 2"/>
          <p:cNvSpPr>
            <a:spLocks noGrp="1"/>
          </p:cNvSpPr>
          <p:nvPr>
            <p:ph idx="1"/>
          </p:nvPr>
        </p:nvSpPr>
        <p:spPr/>
        <p:txBody>
          <a:bodyPr/>
          <a:lstStyle/>
          <a:p>
            <a:r>
              <a:rPr lang="en-CA" dirty="0" smtClean="0"/>
              <a:t>Battles:</a:t>
            </a:r>
          </a:p>
          <a:p>
            <a:pPr lvl="1"/>
            <a:r>
              <a:rPr lang="en-CA" dirty="0" smtClean="0"/>
              <a:t>Choosing the speaker of the house (first was a </a:t>
            </a:r>
            <a:r>
              <a:rPr lang="en-CA" dirty="0"/>
              <a:t>Canadiens choice). </a:t>
            </a:r>
            <a:r>
              <a:rPr lang="en-CA" dirty="0" smtClean="0"/>
              <a:t>Speaker's </a:t>
            </a:r>
            <a:r>
              <a:rPr lang="en-CA" dirty="0"/>
              <a:t>duty </a:t>
            </a:r>
            <a:r>
              <a:rPr lang="en-CA" dirty="0" smtClean="0"/>
              <a:t>is to </a:t>
            </a:r>
            <a:r>
              <a:rPr lang="en-CA" dirty="0"/>
              <a:t>interpret </a:t>
            </a:r>
            <a:r>
              <a:rPr lang="en-CA" dirty="0" smtClean="0"/>
              <a:t>rules </a:t>
            </a:r>
            <a:r>
              <a:rPr lang="en-CA" dirty="0"/>
              <a:t>impartially, to maintain order, and to defend the rights and privileges of Members, including the right to freedom of speech</a:t>
            </a:r>
            <a:r>
              <a:rPr lang="en-CA" dirty="0" smtClean="0"/>
              <a:t>.</a:t>
            </a:r>
          </a:p>
          <a:p>
            <a:pPr lvl="1"/>
            <a:r>
              <a:rPr lang="en-CA" dirty="0" smtClean="0"/>
              <a:t>Language: Canadiens wanted bilingualism, Britain agreed only to have laws translated.</a:t>
            </a:r>
          </a:p>
        </p:txBody>
      </p:sp>
    </p:spTree>
    <p:extLst>
      <p:ext uri="{BB962C8B-B14F-4D97-AF65-F5344CB8AC3E}">
        <p14:creationId xmlns:p14="http://schemas.microsoft.com/office/powerpoint/2010/main" val="1785799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Parliament: Battle and the Press</a:t>
            </a:r>
          </a:p>
        </p:txBody>
      </p:sp>
      <p:sp>
        <p:nvSpPr>
          <p:cNvPr id="3" name="Content Placeholder 2"/>
          <p:cNvSpPr>
            <a:spLocks noGrp="1"/>
          </p:cNvSpPr>
          <p:nvPr>
            <p:ph idx="1"/>
          </p:nvPr>
        </p:nvSpPr>
        <p:spPr/>
        <p:txBody>
          <a:bodyPr>
            <a:normAutofit/>
          </a:bodyPr>
          <a:lstStyle/>
          <a:p>
            <a:pPr marL="265176" lvl="1" indent="-265176">
              <a:buSzPct val="80000"/>
              <a:buFont typeface="Wingdings 2"/>
              <a:buChar char=""/>
            </a:pPr>
            <a:r>
              <a:rPr lang="en-CA" dirty="0"/>
              <a:t>In 1805, disagreement </a:t>
            </a:r>
            <a:r>
              <a:rPr lang="en-CA" dirty="0" smtClean="0"/>
              <a:t>about financing prisons – created to parties – Parti canadien, and British Party.  </a:t>
            </a:r>
            <a:endParaRPr lang="en-CA" dirty="0"/>
          </a:p>
          <a:p>
            <a:r>
              <a:rPr lang="en-CA" sz="2400" dirty="0" smtClean="0"/>
              <a:t>Newspapers became very important during this time period – members of the assembly used them to spread their ideas and political demands. </a:t>
            </a:r>
          </a:p>
          <a:p>
            <a:pPr lvl="1"/>
            <a:r>
              <a:rPr lang="en-CA" sz="2000" dirty="0" smtClean="0"/>
              <a:t>The Quebec Mercury – British</a:t>
            </a:r>
          </a:p>
          <a:p>
            <a:pPr lvl="1"/>
            <a:r>
              <a:rPr lang="en-CA" sz="2000" dirty="0" smtClean="0"/>
              <a:t>Le Canadien - French</a:t>
            </a:r>
            <a:endParaRPr lang="en-CA" sz="2000" dirty="0"/>
          </a:p>
        </p:txBody>
      </p:sp>
    </p:spTree>
    <p:extLst>
      <p:ext uri="{BB962C8B-B14F-4D97-AF65-F5344CB8AC3E}">
        <p14:creationId xmlns:p14="http://schemas.microsoft.com/office/powerpoint/2010/main" val="1467134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CA" b="1" u="sng" dirty="0"/>
              <a:t>Canada a people history episode 5  - 49 </a:t>
            </a:r>
            <a:r>
              <a:rPr lang="en-CA" b="1" u="sng" dirty="0" err="1"/>
              <a:t>mins</a:t>
            </a:r>
            <a:r>
              <a:rPr lang="en-CA" b="1" u="sng" dirty="0"/>
              <a:t> - 59</a:t>
            </a:r>
            <a:endParaRPr lang="en-CA" sz="1600" dirty="0"/>
          </a:p>
          <a:p>
            <a:pPr lvl="0"/>
            <a:r>
              <a:rPr lang="en-CA" dirty="0"/>
              <a:t>Why did </a:t>
            </a:r>
            <a:r>
              <a:rPr lang="en-CA" dirty="0" err="1"/>
              <a:t>Canadiens</a:t>
            </a:r>
            <a:r>
              <a:rPr lang="en-CA" dirty="0"/>
              <a:t> and British loyalists want to divide the land? What was the result?</a:t>
            </a:r>
            <a:endParaRPr lang="en-CA" sz="1600" dirty="0"/>
          </a:p>
          <a:p>
            <a:pPr lvl="0"/>
            <a:r>
              <a:rPr lang="en-CA" dirty="0" smtClean="0"/>
              <a:t>Who </a:t>
            </a:r>
            <a:r>
              <a:rPr lang="en-CA" dirty="0"/>
              <a:t>were the other groups moving up to Canada other than the loyalist? Why was this a problem?</a:t>
            </a:r>
            <a:endParaRPr lang="en-CA" sz="1600" dirty="0"/>
          </a:p>
          <a:p>
            <a:pPr marL="411480" lvl="1" indent="0">
              <a:buNone/>
            </a:pPr>
            <a:endParaRPr lang="en-CA" sz="1600" dirty="0"/>
          </a:p>
          <a:p>
            <a:pPr lvl="0"/>
            <a:r>
              <a:rPr lang="en-CA" dirty="0"/>
              <a:t>What was the second great revolution that occurred in the 18</a:t>
            </a:r>
            <a:r>
              <a:rPr lang="en-CA" baseline="30000" dirty="0"/>
              <a:t>th</a:t>
            </a:r>
            <a:r>
              <a:rPr lang="en-CA" dirty="0"/>
              <a:t> century and in which country did it occur?</a:t>
            </a:r>
            <a:endParaRPr lang="en-CA" sz="1600" dirty="0"/>
          </a:p>
          <a:p>
            <a:pPr lvl="0"/>
            <a:r>
              <a:rPr lang="en-CA" dirty="0" smtClean="0"/>
              <a:t>What  </a:t>
            </a:r>
            <a:r>
              <a:rPr lang="en-CA" dirty="0"/>
              <a:t>opinion  did the English Canadians have of the French </a:t>
            </a:r>
            <a:r>
              <a:rPr lang="en-CA" dirty="0" err="1"/>
              <a:t>Canadiens</a:t>
            </a:r>
            <a:r>
              <a:rPr lang="en-CA" dirty="0"/>
              <a:t>?</a:t>
            </a:r>
            <a:endParaRPr lang="en-CA" sz="1600" dirty="0"/>
          </a:p>
          <a:p>
            <a:endParaRPr lang="en-CA" dirty="0" smtClean="0"/>
          </a:p>
        </p:txBody>
      </p:sp>
      <p:sp>
        <p:nvSpPr>
          <p:cNvPr id="3" name="Title 2"/>
          <p:cNvSpPr>
            <a:spLocks noGrp="1"/>
          </p:cNvSpPr>
          <p:nvPr>
            <p:ph type="title"/>
          </p:nvPr>
        </p:nvSpPr>
        <p:spPr/>
        <p:txBody>
          <a:bodyPr/>
          <a:lstStyle/>
          <a:p>
            <a:r>
              <a:rPr lang="en-CA" dirty="0" smtClean="0"/>
              <a:t>Canada a people’s history </a:t>
            </a:r>
            <a:endParaRPr lang="en-CA" dirty="0"/>
          </a:p>
        </p:txBody>
      </p:sp>
    </p:spTree>
    <p:extLst>
      <p:ext uri="{BB962C8B-B14F-4D97-AF65-F5344CB8AC3E}">
        <p14:creationId xmlns:p14="http://schemas.microsoft.com/office/powerpoint/2010/main" val="4230256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Answer the following questions :</a:t>
            </a:r>
          </a:p>
          <a:p>
            <a:pPr lvl="1"/>
            <a:r>
              <a:rPr lang="en-CA" dirty="0" smtClean="0">
                <a:effectLst>
                  <a:outerShdw blurRad="38100" dist="38100" dir="2700000" algn="tl">
                    <a:srgbClr val="000000">
                      <a:alpha val="43137"/>
                    </a:srgbClr>
                  </a:outerShdw>
                </a:effectLst>
              </a:rPr>
              <a:t>Why is it so difficult to pass a bill?</a:t>
            </a:r>
          </a:p>
          <a:p>
            <a:pPr lvl="1"/>
            <a:r>
              <a:rPr lang="en-CA" dirty="0" smtClean="0">
                <a:effectLst>
                  <a:outerShdw blurRad="38100" dist="38100" dir="2700000" algn="tl">
                    <a:srgbClr val="000000">
                      <a:alpha val="43137"/>
                    </a:srgbClr>
                  </a:outerShdw>
                </a:effectLst>
              </a:rPr>
              <a:t>Who has to agree on a bill before it’s passed?</a:t>
            </a:r>
            <a:endParaRPr lang="en-CA"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CA" dirty="0" smtClean="0"/>
              <a:t>How is </a:t>
            </a:r>
            <a:r>
              <a:rPr lang="en-CA" smtClean="0"/>
              <a:t>a bill passed?</a:t>
            </a:r>
            <a:endParaRPr lang="en-C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684" y="3677808"/>
            <a:ext cx="3644104" cy="2380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283968" y="6058187"/>
            <a:ext cx="4572000" cy="923330"/>
          </a:xfrm>
          <a:prstGeom prst="rect">
            <a:avLst/>
          </a:prstGeom>
        </p:spPr>
        <p:txBody>
          <a:bodyPr>
            <a:spAutoFit/>
          </a:bodyPr>
          <a:lstStyle/>
          <a:p>
            <a:r>
              <a:rPr lang="en-CA" dirty="0">
                <a:solidFill>
                  <a:prstClr val="black"/>
                </a:solidFill>
                <a:hlinkClick r:id="rId3"/>
              </a:rPr>
              <a:t>http://</a:t>
            </a:r>
            <a:r>
              <a:rPr lang="en-CA" dirty="0">
                <a:solidFill>
                  <a:prstClr val="black"/>
                </a:solidFill>
                <a:hlinkClick r:id="rId3"/>
              </a:rPr>
              <a:t>www.youtube.com/watch?v=yzflLqk0ksM</a:t>
            </a:r>
            <a:endParaRPr lang="en-CA" dirty="0">
              <a:solidFill>
                <a:prstClr val="black"/>
              </a:solidFill>
            </a:endParaRPr>
          </a:p>
          <a:p>
            <a:endParaRPr lang="en-CA" dirty="0">
              <a:solidFill>
                <a:prstClr val="black"/>
              </a:solidFill>
            </a:endParaRPr>
          </a:p>
        </p:txBody>
      </p:sp>
    </p:spTree>
    <p:extLst>
      <p:ext uri="{BB962C8B-B14F-4D97-AF65-F5344CB8AC3E}">
        <p14:creationId xmlns:p14="http://schemas.microsoft.com/office/powerpoint/2010/main" val="1868478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82692" y="2356064"/>
            <a:ext cx="4385062" cy="32146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solidFill>
                <a:prstClr val="white"/>
              </a:solidFill>
            </a:endParaRPr>
          </a:p>
        </p:txBody>
      </p:sp>
      <p:sp>
        <p:nvSpPr>
          <p:cNvPr id="4" name="Rounded Rectangle 3"/>
          <p:cNvSpPr/>
          <p:nvPr/>
        </p:nvSpPr>
        <p:spPr>
          <a:xfrm>
            <a:off x="0" y="2420888"/>
            <a:ext cx="4572000" cy="31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 name="Title 2"/>
          <p:cNvSpPr>
            <a:spLocks noGrp="1"/>
          </p:cNvSpPr>
          <p:nvPr>
            <p:ph type="title"/>
          </p:nvPr>
        </p:nvSpPr>
        <p:spPr/>
        <p:txBody>
          <a:bodyPr/>
          <a:lstStyle/>
          <a:p>
            <a:r>
              <a:rPr lang="en-CA" sz="2800" dirty="0" smtClean="0"/>
              <a:t>What is Responsible vs Representative </a:t>
            </a:r>
            <a:r>
              <a:rPr lang="en-CA" sz="2800" dirty="0"/>
              <a:t>G</a:t>
            </a:r>
            <a:r>
              <a:rPr lang="en-CA" sz="2800" dirty="0" smtClean="0"/>
              <a:t>overnment ?</a:t>
            </a:r>
            <a:endParaRPr lang="en-CA" sz="2800" dirty="0"/>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780928"/>
            <a:ext cx="3888432" cy="251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2429" y="2977296"/>
            <a:ext cx="3945587" cy="2055536"/>
          </a:xfrm>
          <a:prstGeom prst="rect">
            <a:avLst/>
          </a:prstGeom>
          <a:ln/>
        </p:spPr>
        <p:style>
          <a:lnRef idx="3">
            <a:schemeClr val="lt1"/>
          </a:lnRef>
          <a:fillRef idx="1">
            <a:schemeClr val="dk1"/>
          </a:fillRef>
          <a:effectRef idx="1">
            <a:schemeClr val="dk1"/>
          </a:effectRef>
          <a:fontRef idx="minor">
            <a:schemeClr val="lt1"/>
          </a:fontRef>
        </p:style>
      </p:pic>
      <p:sp>
        <p:nvSpPr>
          <p:cNvPr id="5" name="TextBox 4"/>
          <p:cNvSpPr txBox="1"/>
          <p:nvPr/>
        </p:nvSpPr>
        <p:spPr>
          <a:xfrm>
            <a:off x="467544" y="2060848"/>
            <a:ext cx="2839945" cy="369332"/>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CA" dirty="0">
                <a:solidFill>
                  <a:prstClr val="white"/>
                </a:solidFill>
              </a:rPr>
              <a:t>Representative government </a:t>
            </a:r>
            <a:endParaRPr lang="en-CA" dirty="0">
              <a:solidFill>
                <a:prstClr val="white"/>
              </a:solidFill>
            </a:endParaRPr>
          </a:p>
        </p:txBody>
      </p:sp>
      <p:sp>
        <p:nvSpPr>
          <p:cNvPr id="6" name="TextBox 5"/>
          <p:cNvSpPr txBox="1"/>
          <p:nvPr/>
        </p:nvSpPr>
        <p:spPr>
          <a:xfrm>
            <a:off x="5148064" y="2060848"/>
            <a:ext cx="2558906"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CA" dirty="0">
                <a:solidFill>
                  <a:prstClr val="white"/>
                </a:solidFill>
              </a:rPr>
              <a:t>Responsible government </a:t>
            </a:r>
            <a:endParaRPr lang="en-CA" dirty="0">
              <a:solidFill>
                <a:prstClr val="white"/>
              </a:solidFill>
            </a:endParaRPr>
          </a:p>
        </p:txBody>
      </p:sp>
      <p:sp>
        <p:nvSpPr>
          <p:cNvPr id="7" name="TextBox 6"/>
          <p:cNvSpPr txBox="1"/>
          <p:nvPr/>
        </p:nvSpPr>
        <p:spPr>
          <a:xfrm>
            <a:off x="1403648" y="6093296"/>
            <a:ext cx="7367723" cy="369332"/>
          </a:xfrm>
          <a:prstGeom prst="rect">
            <a:avLst/>
          </a:prstGeom>
          <a:noFill/>
        </p:spPr>
        <p:txBody>
          <a:bodyPr wrap="none" rtlCol="0">
            <a:spAutoFit/>
          </a:bodyPr>
          <a:lstStyle/>
          <a:p>
            <a:r>
              <a:rPr lang="en-CA" dirty="0">
                <a:solidFill>
                  <a:prstClr val="black"/>
                </a:solidFill>
                <a:latin typeface="Aharoni" panose="02010803020104030203" pitchFamily="2" charset="-79"/>
                <a:cs typeface="Aharoni" panose="02010803020104030203" pitchFamily="2" charset="-79"/>
              </a:rPr>
              <a:t>Look at the following two diagrams can you see the differences?  </a:t>
            </a:r>
            <a:endParaRPr lang="en-CA"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68516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CA" dirty="0"/>
          </a:p>
        </p:txBody>
      </p:sp>
      <p:sp>
        <p:nvSpPr>
          <p:cNvPr id="3" name="Title 2"/>
          <p:cNvSpPr>
            <a:spLocks noGrp="1"/>
          </p:cNvSpPr>
          <p:nvPr>
            <p:ph type="title"/>
          </p:nvPr>
        </p:nvSpPr>
        <p:spPr/>
        <p:txBody>
          <a:bodyPr/>
          <a:lstStyle/>
          <a:p>
            <a:r>
              <a:rPr lang="en-CA" sz="2800" dirty="0" smtClean="0"/>
              <a:t> </a:t>
            </a:r>
            <a:r>
              <a:rPr lang="en-CA" sz="4000" dirty="0"/>
              <a:t>R</a:t>
            </a:r>
            <a:r>
              <a:rPr lang="en-CA" sz="4000" dirty="0" smtClean="0"/>
              <a:t>epresentative </a:t>
            </a:r>
            <a:r>
              <a:rPr lang="en-CA" sz="4000" dirty="0"/>
              <a:t>G</a:t>
            </a:r>
            <a:r>
              <a:rPr lang="en-CA" sz="4000" dirty="0" smtClean="0"/>
              <a:t>overnment ?</a:t>
            </a:r>
            <a:endParaRPr lang="en-CA" sz="4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45"/>
          <a:stretch/>
        </p:blipFill>
        <p:spPr bwMode="auto">
          <a:xfrm>
            <a:off x="1403648" y="1844824"/>
            <a:ext cx="6408712" cy="414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929" y="1562100"/>
            <a:ext cx="7296150"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31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3" name="Title 2"/>
          <p:cNvSpPr>
            <a:spLocks noGrp="1"/>
          </p:cNvSpPr>
          <p:nvPr>
            <p:ph type="title"/>
          </p:nvPr>
        </p:nvSpPr>
        <p:spPr/>
        <p:txBody>
          <a:bodyPr/>
          <a:lstStyle/>
          <a:p>
            <a:r>
              <a:rPr lang="en-CA" dirty="0" smtClean="0"/>
              <a:t>Responsible Government</a:t>
            </a:r>
            <a:endParaRPr lang="en-CA"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863"/>
          <a:stretch/>
        </p:blipFill>
        <p:spPr bwMode="auto">
          <a:xfrm>
            <a:off x="-9463" y="1986454"/>
            <a:ext cx="8892480" cy="4635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55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3" name="Title 2"/>
          <p:cNvSpPr>
            <a:spLocks noGrp="1"/>
          </p:cNvSpPr>
          <p:nvPr>
            <p:ph type="title"/>
          </p:nvPr>
        </p:nvSpPr>
        <p:spPr/>
        <p:txBody>
          <a:bodyPr/>
          <a:lstStyle/>
          <a:p>
            <a:r>
              <a:rPr lang="en-CA" sz="2800" dirty="0" smtClean="0"/>
              <a:t>Now change this into Responsible Government</a:t>
            </a:r>
            <a:endParaRPr lang="en-CA"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7296150"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59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b="1" u="sng" dirty="0" smtClean="0">
                <a:solidFill>
                  <a:srgbClr val="C00000"/>
                </a:solidFill>
              </a:rPr>
              <a:t>Representative government </a:t>
            </a:r>
            <a:r>
              <a:rPr lang="en-CA" dirty="0" smtClean="0"/>
              <a:t>:</a:t>
            </a:r>
            <a:r>
              <a:rPr lang="en-CA" dirty="0"/>
              <a:t> </a:t>
            </a:r>
            <a:r>
              <a:rPr lang="en-CA" dirty="0" smtClean="0"/>
              <a:t>is a system where people elect representatives to represent their needs and interests. </a:t>
            </a:r>
          </a:p>
          <a:p>
            <a:r>
              <a:rPr lang="en-CA" b="1" u="sng" dirty="0" smtClean="0">
                <a:solidFill>
                  <a:srgbClr val="136907"/>
                </a:solidFill>
              </a:rPr>
              <a:t>Responsible government </a:t>
            </a:r>
            <a:r>
              <a:rPr lang="en-CA" dirty="0"/>
              <a:t>:refers to a system in which the government is responsible to the elected representatives of the people.</a:t>
            </a:r>
          </a:p>
          <a:p>
            <a:endParaRPr lang="en-CA" dirty="0"/>
          </a:p>
        </p:txBody>
      </p:sp>
      <p:sp>
        <p:nvSpPr>
          <p:cNvPr id="3" name="Title 2"/>
          <p:cNvSpPr>
            <a:spLocks noGrp="1"/>
          </p:cNvSpPr>
          <p:nvPr>
            <p:ph type="title"/>
          </p:nvPr>
        </p:nvSpPr>
        <p:spPr/>
        <p:txBody>
          <a:bodyPr/>
          <a:lstStyle/>
          <a:p>
            <a:r>
              <a:rPr lang="en-CA" dirty="0" smtClean="0"/>
              <a:t>Definitions</a:t>
            </a:r>
            <a:endParaRPr lang="en-CA" dirty="0"/>
          </a:p>
        </p:txBody>
      </p:sp>
    </p:spTree>
    <p:extLst>
      <p:ext uri="{BB962C8B-B14F-4D97-AF65-F5344CB8AC3E}">
        <p14:creationId xmlns:p14="http://schemas.microsoft.com/office/powerpoint/2010/main" val="1193824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mj-lt"/>
              <a:buAutoNum type="arabicPeriod"/>
            </a:pPr>
            <a:r>
              <a:rPr lang="en-CA" dirty="0" smtClean="0"/>
              <a:t>1822- Petition by Upper Canada to unite both Upper(British) and Lower( </a:t>
            </a:r>
            <a:r>
              <a:rPr lang="en-CA" i="1" dirty="0" err="1" smtClean="0"/>
              <a:t>Canadiens</a:t>
            </a:r>
            <a:r>
              <a:rPr lang="en-CA" dirty="0" smtClean="0"/>
              <a:t>) colonies. </a:t>
            </a:r>
          </a:p>
          <a:p>
            <a:pPr lvl="1"/>
            <a:r>
              <a:rPr lang="en-CA" dirty="0" smtClean="0"/>
              <a:t>Lower Canada was furious at the thought</a:t>
            </a:r>
          </a:p>
          <a:p>
            <a:pPr lvl="1"/>
            <a:r>
              <a:rPr lang="en-CA" dirty="0" smtClean="0"/>
              <a:t>Upper Canada wanted assimilation **</a:t>
            </a:r>
            <a:endParaRPr lang="en-CA" dirty="0"/>
          </a:p>
        </p:txBody>
      </p:sp>
      <p:sp>
        <p:nvSpPr>
          <p:cNvPr id="3" name="Title 2"/>
          <p:cNvSpPr>
            <a:spLocks noGrp="1"/>
          </p:cNvSpPr>
          <p:nvPr>
            <p:ph type="title"/>
          </p:nvPr>
        </p:nvSpPr>
        <p:spPr/>
        <p:txBody>
          <a:bodyPr/>
          <a:lstStyle/>
          <a:p>
            <a:r>
              <a:rPr lang="en-CA" dirty="0" smtClean="0"/>
              <a:t>Moving towards confrontation**</a:t>
            </a:r>
            <a:endParaRPr lang="en-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617" y="3993654"/>
            <a:ext cx="2903363"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3993654"/>
            <a:ext cx="2093409"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355976" y="5145782"/>
            <a:ext cx="792088" cy="515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56946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12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1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mj-lt"/>
              <a:buAutoNum type="arabicPeriod"/>
            </a:pPr>
            <a:r>
              <a:rPr lang="en-CA" dirty="0" smtClean="0"/>
              <a:t>1826 – the creation of the </a:t>
            </a:r>
            <a:r>
              <a:rPr lang="en-CA" dirty="0" err="1" smtClean="0"/>
              <a:t>Parti</a:t>
            </a:r>
            <a:r>
              <a:rPr lang="en-CA" dirty="0" smtClean="0"/>
              <a:t> </a:t>
            </a:r>
            <a:r>
              <a:rPr lang="en-CA" dirty="0" err="1" smtClean="0"/>
              <a:t>Patriote</a:t>
            </a:r>
            <a:r>
              <a:rPr lang="en-CA" dirty="0" smtClean="0"/>
              <a:t> – Radicals from the </a:t>
            </a:r>
            <a:r>
              <a:rPr lang="en-CA" dirty="0" err="1" smtClean="0"/>
              <a:t>Parti</a:t>
            </a:r>
            <a:r>
              <a:rPr lang="en-CA" dirty="0" smtClean="0"/>
              <a:t> </a:t>
            </a:r>
            <a:r>
              <a:rPr lang="en-CA" i="1" dirty="0" err="1"/>
              <a:t>C</a:t>
            </a:r>
            <a:r>
              <a:rPr lang="en-CA" i="1" dirty="0" err="1" smtClean="0"/>
              <a:t>anadien</a:t>
            </a:r>
            <a:r>
              <a:rPr lang="en-CA" dirty="0" smtClean="0"/>
              <a:t> ( reform) saw them selves as the voice of the </a:t>
            </a:r>
            <a:r>
              <a:rPr lang="en-CA" i="1" dirty="0" err="1" smtClean="0"/>
              <a:t>Canadien</a:t>
            </a:r>
            <a:r>
              <a:rPr lang="en-CA" dirty="0" smtClean="0"/>
              <a:t> Nation . They were lead by Louis- Joseph </a:t>
            </a:r>
            <a:r>
              <a:rPr lang="en-CA" dirty="0" err="1"/>
              <a:t>P</a:t>
            </a:r>
            <a:r>
              <a:rPr lang="en-CA" dirty="0" err="1" smtClean="0"/>
              <a:t>apineau</a:t>
            </a:r>
            <a:r>
              <a:rPr lang="en-CA" dirty="0" smtClean="0"/>
              <a:t>.  </a:t>
            </a:r>
          </a:p>
        </p:txBody>
      </p:sp>
      <p:sp>
        <p:nvSpPr>
          <p:cNvPr id="3" name="Title 2"/>
          <p:cNvSpPr>
            <a:spLocks noGrp="1"/>
          </p:cNvSpPr>
          <p:nvPr>
            <p:ph type="title"/>
          </p:nvPr>
        </p:nvSpPr>
        <p:spPr/>
        <p:txBody>
          <a:bodyPr/>
          <a:lstStyle/>
          <a:p>
            <a:r>
              <a:rPr lang="en-CA" dirty="0" smtClean="0"/>
              <a:t>Moving towards confrontation**</a:t>
            </a:r>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451448"/>
            <a:ext cx="2448272" cy="30756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4108128"/>
            <a:ext cx="4786083" cy="2057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652120" y="6488668"/>
            <a:ext cx="2415918" cy="369332"/>
          </a:xfrm>
          <a:prstGeom prst="rect">
            <a:avLst/>
          </a:prstGeom>
        </p:spPr>
        <p:txBody>
          <a:bodyPr wrap="none">
            <a:spAutoFit/>
          </a:bodyPr>
          <a:lstStyle/>
          <a:p>
            <a:r>
              <a:rPr lang="en-CA" dirty="0">
                <a:solidFill>
                  <a:prstClr val="black"/>
                </a:solidFill>
              </a:rPr>
              <a:t>Louis- Joseph </a:t>
            </a:r>
            <a:r>
              <a:rPr lang="en-CA" dirty="0" err="1">
                <a:solidFill>
                  <a:prstClr val="black"/>
                </a:solidFill>
              </a:rPr>
              <a:t>Papineau</a:t>
            </a:r>
            <a:r>
              <a:rPr lang="en-CA" dirty="0">
                <a:solidFill>
                  <a:prstClr val="black"/>
                </a:solidFill>
              </a:rPr>
              <a:t>.</a:t>
            </a:r>
          </a:p>
        </p:txBody>
      </p:sp>
    </p:spTree>
    <p:extLst>
      <p:ext uri="{BB962C8B-B14F-4D97-AF65-F5344CB8AC3E}">
        <p14:creationId xmlns:p14="http://schemas.microsoft.com/office/powerpoint/2010/main" val="3738532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mj-lt"/>
              <a:buAutoNum type="arabicPeriod"/>
            </a:pPr>
            <a:r>
              <a:rPr lang="en-CA" dirty="0" smtClean="0"/>
              <a:t>1830 – 1840 Poor harvest due to depleted** soil .  Now new </a:t>
            </a:r>
            <a:r>
              <a:rPr lang="en-CA" dirty="0" err="1" smtClean="0"/>
              <a:t>segneuries</a:t>
            </a:r>
            <a:r>
              <a:rPr lang="en-CA" dirty="0" smtClean="0"/>
              <a:t> ( </a:t>
            </a:r>
            <a:r>
              <a:rPr lang="en-CA" dirty="0" err="1" smtClean="0"/>
              <a:t>Canadiens</a:t>
            </a:r>
            <a:r>
              <a:rPr lang="en-CA" dirty="0" smtClean="0"/>
              <a:t>) being created only townships ( British)</a:t>
            </a:r>
          </a:p>
        </p:txBody>
      </p:sp>
      <p:sp>
        <p:nvSpPr>
          <p:cNvPr id="3" name="Title 2"/>
          <p:cNvSpPr>
            <a:spLocks noGrp="1"/>
          </p:cNvSpPr>
          <p:nvPr>
            <p:ph type="title"/>
          </p:nvPr>
        </p:nvSpPr>
        <p:spPr/>
        <p:txBody>
          <a:bodyPr/>
          <a:lstStyle/>
          <a:p>
            <a:r>
              <a:rPr lang="en-CA" dirty="0" smtClean="0"/>
              <a:t>Moving towards confrontation**</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573016"/>
            <a:ext cx="4652883" cy="2963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87624" y="6488668"/>
            <a:ext cx="2194319" cy="369332"/>
          </a:xfrm>
          <a:prstGeom prst="rect">
            <a:avLst/>
          </a:prstGeom>
        </p:spPr>
        <p:txBody>
          <a:bodyPr wrap="none">
            <a:spAutoFit/>
          </a:bodyPr>
          <a:lstStyle/>
          <a:p>
            <a:r>
              <a:rPr lang="en-CA" dirty="0">
                <a:solidFill>
                  <a:prstClr val="black"/>
                </a:solidFill>
              </a:rPr>
              <a:t>Depleted soil  sample</a:t>
            </a:r>
            <a:endParaRPr lang="en-CA" dirty="0">
              <a:solidFill>
                <a:prstClr val="black"/>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548980"/>
            <a:ext cx="3301041"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002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89447" y="1484784"/>
            <a:ext cx="8203033" cy="3878262"/>
          </a:xfrm>
        </p:spPr>
        <p:txBody>
          <a:bodyPr>
            <a:normAutofit/>
          </a:bodyPr>
          <a:lstStyle/>
          <a:p>
            <a:pPr marL="457200" indent="-457200">
              <a:buFont typeface="+mj-lt"/>
              <a:buAutoNum type="arabicPeriod"/>
            </a:pPr>
            <a:r>
              <a:rPr lang="en-CA" dirty="0" smtClean="0"/>
              <a:t>The </a:t>
            </a:r>
            <a:r>
              <a:rPr lang="en-CA" dirty="0" err="1" smtClean="0"/>
              <a:t>Parti</a:t>
            </a:r>
            <a:r>
              <a:rPr lang="en-CA" dirty="0" smtClean="0"/>
              <a:t> </a:t>
            </a:r>
            <a:r>
              <a:rPr lang="en-CA" dirty="0" err="1" smtClean="0"/>
              <a:t>Patriote</a:t>
            </a:r>
            <a:r>
              <a:rPr lang="en-CA" dirty="0" smtClean="0"/>
              <a:t> wanted Responsible government so that the needs and ideas of  the </a:t>
            </a:r>
            <a:r>
              <a:rPr lang="en-CA" i="1" dirty="0" err="1"/>
              <a:t>C</a:t>
            </a:r>
            <a:r>
              <a:rPr lang="en-CA" i="1" dirty="0" err="1" smtClean="0"/>
              <a:t>anadiens</a:t>
            </a:r>
            <a:r>
              <a:rPr lang="en-CA" dirty="0" smtClean="0"/>
              <a:t> people were listened to. Also to stop the British corruption of government.  </a:t>
            </a:r>
          </a:p>
          <a:p>
            <a:pPr marL="457200" indent="-457200">
              <a:buFont typeface="+mj-lt"/>
              <a:buAutoNum type="arabicPeriod"/>
            </a:pPr>
            <a:r>
              <a:rPr lang="en-CA" dirty="0"/>
              <a:t> </a:t>
            </a:r>
            <a:r>
              <a:rPr lang="en-CA" dirty="0" smtClean="0"/>
              <a:t>However the  British army was violent in dealing with political protests organized by the </a:t>
            </a:r>
            <a:r>
              <a:rPr lang="en-CA" dirty="0" err="1" smtClean="0"/>
              <a:t>Parti</a:t>
            </a:r>
            <a:r>
              <a:rPr lang="en-CA" dirty="0"/>
              <a:t> </a:t>
            </a:r>
            <a:r>
              <a:rPr lang="en-CA" dirty="0" err="1" smtClean="0"/>
              <a:t>Patriote</a:t>
            </a:r>
            <a:r>
              <a:rPr lang="en-CA" dirty="0" smtClean="0"/>
              <a:t>. </a:t>
            </a:r>
            <a:endParaRPr lang="en-CA" dirty="0"/>
          </a:p>
          <a:p>
            <a:pPr marL="457200" indent="-457200">
              <a:buFont typeface="+mj-lt"/>
              <a:buAutoNum type="arabicPeriod"/>
            </a:pPr>
            <a:r>
              <a:rPr lang="en-CA" dirty="0" smtClean="0"/>
              <a:t>This only created more tension. </a:t>
            </a:r>
          </a:p>
          <a:p>
            <a:pPr marL="457200" indent="-457200">
              <a:buFont typeface="+mj-lt"/>
              <a:buAutoNum type="arabicPeriod"/>
            </a:pPr>
            <a:endParaRPr lang="en-CA" dirty="0" smtClean="0"/>
          </a:p>
        </p:txBody>
      </p:sp>
      <p:sp>
        <p:nvSpPr>
          <p:cNvPr id="3" name="Title 2"/>
          <p:cNvSpPr>
            <a:spLocks noGrp="1"/>
          </p:cNvSpPr>
          <p:nvPr>
            <p:ph type="title" idx="4294967295"/>
          </p:nvPr>
        </p:nvSpPr>
        <p:spPr>
          <a:xfrm>
            <a:off x="0" y="333375"/>
            <a:ext cx="8604448" cy="1054100"/>
          </a:xfrm>
        </p:spPr>
        <p:txBody>
          <a:bodyPr/>
          <a:lstStyle/>
          <a:p>
            <a:r>
              <a:rPr lang="en-CA" sz="4400" dirty="0" smtClean="0"/>
              <a:t>Moving towards confrontation</a:t>
            </a:r>
            <a:r>
              <a:rPr lang="en-CA" dirty="0" smtClean="0"/>
              <a:t>**</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501008"/>
            <a:ext cx="3688061"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149080"/>
            <a:ext cx="3436697" cy="1890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47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0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CA" b="1" u="sng" dirty="0"/>
              <a:t>Canada a people history episode 5  - 49 </a:t>
            </a:r>
            <a:r>
              <a:rPr lang="en-CA" b="1" u="sng" dirty="0" err="1"/>
              <a:t>mins</a:t>
            </a:r>
            <a:r>
              <a:rPr lang="en-CA" b="1" u="sng" dirty="0"/>
              <a:t> - 59</a:t>
            </a:r>
            <a:endParaRPr lang="en-CA" sz="1600" dirty="0"/>
          </a:p>
          <a:p>
            <a:pPr lvl="0"/>
            <a:r>
              <a:rPr lang="en-CA" dirty="0"/>
              <a:t>Why did </a:t>
            </a:r>
            <a:r>
              <a:rPr lang="en-CA" dirty="0" err="1"/>
              <a:t>Canadiens</a:t>
            </a:r>
            <a:r>
              <a:rPr lang="en-CA" dirty="0"/>
              <a:t> and British loyalists want to divide the land? What was the result?</a:t>
            </a:r>
            <a:endParaRPr lang="en-CA" sz="1600" dirty="0"/>
          </a:p>
          <a:p>
            <a:pPr lvl="1"/>
            <a:r>
              <a:rPr lang="en-CA" sz="2400" dirty="0">
                <a:solidFill>
                  <a:srgbClr val="FF0000"/>
                </a:solidFill>
              </a:rPr>
              <a:t>Because their ideas about government and governing were so different they needed separate territories and governments</a:t>
            </a:r>
            <a:r>
              <a:rPr lang="en-CA" sz="2400" dirty="0"/>
              <a:t>.</a:t>
            </a:r>
            <a:endParaRPr lang="en-CA" sz="1600" dirty="0"/>
          </a:p>
          <a:p>
            <a:pPr lvl="0"/>
            <a:r>
              <a:rPr lang="en-CA" dirty="0"/>
              <a:t>Who were the other groups moving up to Canada other than the loyalist? Why was this a problem?</a:t>
            </a:r>
            <a:endParaRPr lang="en-CA" sz="1600" dirty="0"/>
          </a:p>
          <a:p>
            <a:pPr lvl="1"/>
            <a:r>
              <a:rPr lang="en-CA" sz="2400" dirty="0">
                <a:solidFill>
                  <a:srgbClr val="FF0000"/>
                </a:solidFill>
              </a:rPr>
              <a:t>Other Americans unhappy with the USA came up to Canada. They outnumbered the </a:t>
            </a:r>
            <a:r>
              <a:rPr lang="en-CA" sz="2400" dirty="0" err="1">
                <a:solidFill>
                  <a:srgbClr val="FF0000"/>
                </a:solidFill>
              </a:rPr>
              <a:t>british</a:t>
            </a:r>
            <a:r>
              <a:rPr lang="en-CA" sz="2400" dirty="0">
                <a:solidFill>
                  <a:srgbClr val="FF0000"/>
                </a:solidFill>
              </a:rPr>
              <a:t> 4/1.</a:t>
            </a:r>
            <a:endParaRPr lang="en-CA" sz="1600" dirty="0">
              <a:solidFill>
                <a:srgbClr val="FF0000"/>
              </a:solidFill>
            </a:endParaRPr>
          </a:p>
          <a:p>
            <a:pPr lvl="0"/>
            <a:r>
              <a:rPr lang="en-CA" dirty="0"/>
              <a:t>What was the second great revolution that occurred in the 18</a:t>
            </a:r>
            <a:r>
              <a:rPr lang="en-CA" baseline="30000" dirty="0"/>
              <a:t>th</a:t>
            </a:r>
            <a:r>
              <a:rPr lang="en-CA" dirty="0"/>
              <a:t> century and in which country did it occur?</a:t>
            </a:r>
            <a:endParaRPr lang="en-CA" sz="1600" dirty="0"/>
          </a:p>
          <a:p>
            <a:pPr lvl="1"/>
            <a:r>
              <a:rPr lang="en-CA" sz="2400" dirty="0"/>
              <a:t>French </a:t>
            </a:r>
            <a:r>
              <a:rPr lang="en-CA" sz="2400" dirty="0">
                <a:solidFill>
                  <a:srgbClr val="FF0000"/>
                </a:solidFill>
              </a:rPr>
              <a:t>revolution</a:t>
            </a:r>
            <a:r>
              <a:rPr lang="en-CA" sz="2400" dirty="0"/>
              <a:t>.</a:t>
            </a:r>
            <a:endParaRPr lang="en-CA" sz="1600" dirty="0"/>
          </a:p>
          <a:p>
            <a:pPr lvl="0"/>
            <a:r>
              <a:rPr lang="en-CA" dirty="0"/>
              <a:t>What  opinion  did the English Canadians have of the French </a:t>
            </a:r>
            <a:r>
              <a:rPr lang="en-CA" dirty="0" err="1"/>
              <a:t>Canadiens</a:t>
            </a:r>
            <a:r>
              <a:rPr lang="en-CA" dirty="0"/>
              <a:t>?</a:t>
            </a:r>
            <a:endParaRPr lang="en-CA" sz="1600" dirty="0"/>
          </a:p>
          <a:p>
            <a:pPr lvl="1"/>
            <a:r>
              <a:rPr lang="en-CA" sz="2400" dirty="0">
                <a:solidFill>
                  <a:srgbClr val="FF0000"/>
                </a:solidFill>
              </a:rPr>
              <a:t>The English Canadians wanted to de-</a:t>
            </a:r>
            <a:r>
              <a:rPr lang="en-CA" sz="2400" dirty="0" err="1">
                <a:solidFill>
                  <a:srgbClr val="FF0000"/>
                </a:solidFill>
              </a:rPr>
              <a:t>frenchify</a:t>
            </a:r>
            <a:r>
              <a:rPr lang="en-CA" sz="2400" dirty="0">
                <a:solidFill>
                  <a:srgbClr val="FF0000"/>
                </a:solidFill>
              </a:rPr>
              <a:t>.</a:t>
            </a:r>
            <a:endParaRPr lang="en-CA" sz="1600" dirty="0">
              <a:solidFill>
                <a:srgbClr val="FF0000"/>
              </a:solidFill>
            </a:endParaRPr>
          </a:p>
          <a:p>
            <a:pPr lvl="1"/>
            <a:r>
              <a:rPr lang="en-CA" sz="2400" dirty="0">
                <a:solidFill>
                  <a:srgbClr val="FF0000"/>
                </a:solidFill>
              </a:rPr>
              <a:t>They would be happy to ship them off to France. </a:t>
            </a:r>
            <a:endParaRPr lang="en-CA" sz="1600" dirty="0">
              <a:solidFill>
                <a:srgbClr val="FF0000"/>
              </a:solidFill>
            </a:endParaRPr>
          </a:p>
          <a:p>
            <a:r>
              <a:rPr lang="en-CA" dirty="0">
                <a:solidFill>
                  <a:srgbClr val="FF0000"/>
                </a:solidFill>
              </a:rPr>
              <a:t>Unhappy that they were under catholic rule. </a:t>
            </a:r>
          </a:p>
        </p:txBody>
      </p:sp>
      <p:sp>
        <p:nvSpPr>
          <p:cNvPr id="3" name="Title 2"/>
          <p:cNvSpPr>
            <a:spLocks noGrp="1"/>
          </p:cNvSpPr>
          <p:nvPr>
            <p:ph type="title"/>
          </p:nvPr>
        </p:nvSpPr>
        <p:spPr/>
        <p:txBody>
          <a:bodyPr/>
          <a:lstStyle/>
          <a:p>
            <a:r>
              <a:rPr lang="en-CA" dirty="0" smtClean="0"/>
              <a:t>Canada a people’s history </a:t>
            </a:r>
            <a:endParaRPr lang="en-CA" dirty="0"/>
          </a:p>
        </p:txBody>
      </p:sp>
    </p:spTree>
    <p:extLst>
      <p:ext uri="{BB962C8B-B14F-4D97-AF65-F5344CB8AC3E}">
        <p14:creationId xmlns:p14="http://schemas.microsoft.com/office/powerpoint/2010/main" val="737394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In 1834 the </a:t>
            </a:r>
            <a:r>
              <a:rPr lang="en-CA" dirty="0" err="1" smtClean="0"/>
              <a:t>Parti</a:t>
            </a:r>
            <a:r>
              <a:rPr lang="en-CA" dirty="0" smtClean="0"/>
              <a:t> </a:t>
            </a:r>
            <a:r>
              <a:rPr lang="en-CA" dirty="0" err="1" smtClean="0"/>
              <a:t>Partriote</a:t>
            </a:r>
            <a:r>
              <a:rPr lang="en-CA" dirty="0" smtClean="0"/>
              <a:t> presented the 92 resolutions the legislative assembly  which denounced corruption and demanded democracy. </a:t>
            </a:r>
          </a:p>
          <a:p>
            <a:r>
              <a:rPr lang="en-CA" dirty="0" smtClean="0"/>
              <a:t>Some of their demands:</a:t>
            </a:r>
          </a:p>
          <a:p>
            <a:pPr marL="868680" lvl="1" indent="-457200">
              <a:buFont typeface="+mj-lt"/>
              <a:buAutoNum type="arabicPeriod"/>
            </a:pPr>
            <a:r>
              <a:rPr lang="en-CA" dirty="0" smtClean="0"/>
              <a:t>Elect legislative assembly</a:t>
            </a:r>
          </a:p>
          <a:p>
            <a:pPr marL="868680" lvl="1" indent="-457200">
              <a:buFont typeface="+mj-lt"/>
              <a:buAutoNum type="arabicPeriod"/>
            </a:pPr>
            <a:r>
              <a:rPr lang="en-CA" dirty="0" smtClean="0"/>
              <a:t>Manage the governors budget by that legislative assembly</a:t>
            </a:r>
          </a:p>
          <a:p>
            <a:pPr marL="868680" lvl="1" indent="-457200">
              <a:buFont typeface="+mj-lt"/>
              <a:buAutoNum type="arabicPeriod"/>
            </a:pPr>
            <a:r>
              <a:rPr lang="en-CA" dirty="0" smtClean="0"/>
              <a:t>Protection of French language and law</a:t>
            </a:r>
          </a:p>
          <a:p>
            <a:pPr marL="868680" lvl="1" indent="-457200">
              <a:buFont typeface="+mj-lt"/>
              <a:buAutoNum type="arabicPeriod"/>
            </a:pPr>
            <a:r>
              <a:rPr lang="en-CA" dirty="0" smtClean="0"/>
              <a:t>Accountability of the ministers</a:t>
            </a:r>
            <a:endParaRPr lang="en-CA" dirty="0"/>
          </a:p>
        </p:txBody>
      </p:sp>
      <p:sp>
        <p:nvSpPr>
          <p:cNvPr id="3" name="Title 2"/>
          <p:cNvSpPr>
            <a:spLocks noGrp="1"/>
          </p:cNvSpPr>
          <p:nvPr>
            <p:ph type="title"/>
          </p:nvPr>
        </p:nvSpPr>
        <p:spPr/>
        <p:txBody>
          <a:bodyPr/>
          <a:lstStyle/>
          <a:p>
            <a:r>
              <a:rPr lang="en-CA" dirty="0" smtClean="0"/>
              <a:t>1834 - 92 resolutions</a:t>
            </a:r>
            <a:endParaRPr lang="en-CA" dirty="0"/>
          </a:p>
        </p:txBody>
      </p:sp>
    </p:spTree>
    <p:extLst>
      <p:ext uri="{BB962C8B-B14F-4D97-AF65-F5344CB8AC3E}">
        <p14:creationId xmlns:p14="http://schemas.microsoft.com/office/powerpoint/2010/main" val="4138947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CA" dirty="0" smtClean="0"/>
              <a:t>Read </a:t>
            </a:r>
            <a:r>
              <a:rPr lang="en-CA" dirty="0" err="1" smtClean="0"/>
              <a:t>pg</a:t>
            </a:r>
            <a:r>
              <a:rPr lang="en-CA" dirty="0" smtClean="0"/>
              <a:t> 25</a:t>
            </a:r>
          </a:p>
          <a:p>
            <a:endParaRPr lang="en-CA" dirty="0"/>
          </a:p>
          <a:p>
            <a:r>
              <a:rPr lang="en-CA" dirty="0" smtClean="0"/>
              <a:t>What are the Russell resolutions and who created them?</a:t>
            </a:r>
          </a:p>
          <a:p>
            <a:r>
              <a:rPr lang="en-CA" dirty="0" smtClean="0"/>
              <a:t>They were 10 resolutions in responds to the 92 resolutions by Lord John Russell and the British Government. </a:t>
            </a:r>
          </a:p>
          <a:p>
            <a:endParaRPr lang="en-CA" dirty="0"/>
          </a:p>
          <a:p>
            <a:r>
              <a:rPr lang="en-CA" dirty="0" smtClean="0"/>
              <a:t>How did the 92 resolutions relate to liberal ideas?7</a:t>
            </a:r>
          </a:p>
          <a:p>
            <a:r>
              <a:rPr lang="en-CA" dirty="0" smtClean="0"/>
              <a:t>The 92 Resolutions were based on concepts such as equality and democracy. </a:t>
            </a:r>
            <a:endParaRPr lang="en-CA" dirty="0"/>
          </a:p>
        </p:txBody>
      </p:sp>
      <p:sp>
        <p:nvSpPr>
          <p:cNvPr id="3" name="Title 2"/>
          <p:cNvSpPr>
            <a:spLocks noGrp="1"/>
          </p:cNvSpPr>
          <p:nvPr>
            <p:ph type="title"/>
          </p:nvPr>
        </p:nvSpPr>
        <p:spPr/>
        <p:txBody>
          <a:bodyPr/>
          <a:lstStyle/>
          <a:p>
            <a:r>
              <a:rPr lang="en-CA" dirty="0" smtClean="0"/>
              <a:t>Did the 92 resolutions work?</a:t>
            </a:r>
            <a:endParaRPr lang="en-CA" dirty="0"/>
          </a:p>
        </p:txBody>
      </p:sp>
    </p:spTree>
    <p:extLst>
      <p:ext uri="{BB962C8B-B14F-4D97-AF65-F5344CB8AC3E}">
        <p14:creationId xmlns:p14="http://schemas.microsoft.com/office/powerpoint/2010/main" val="2239994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Poll everywhere</a:t>
            </a:r>
          </a:p>
          <a:p>
            <a:r>
              <a:rPr lang="en-CA" dirty="0" smtClean="0"/>
              <a:t>Representative government is when :</a:t>
            </a:r>
          </a:p>
          <a:p>
            <a:r>
              <a:rPr lang="en-CA" dirty="0" smtClean="0"/>
              <a:t>The ideas of the people are represented and the government has to answer to the people.</a:t>
            </a:r>
          </a:p>
          <a:p>
            <a:r>
              <a:rPr lang="en-CA" dirty="0" smtClean="0"/>
              <a:t>Representatives represent their own ideas and not the people’s </a:t>
            </a:r>
          </a:p>
          <a:p>
            <a:r>
              <a:rPr lang="en-CA" dirty="0" smtClean="0"/>
              <a:t> the ideas of the people are represented, however the government does not have to answer to the people. </a:t>
            </a:r>
          </a:p>
          <a:p>
            <a:endParaRPr lang="en-CA" dirty="0" smtClean="0"/>
          </a:p>
          <a:p>
            <a:endParaRPr lang="en-CA" dirty="0"/>
          </a:p>
        </p:txBody>
      </p:sp>
      <p:sp>
        <p:nvSpPr>
          <p:cNvPr id="3" name="Title 2"/>
          <p:cNvSpPr>
            <a:spLocks noGrp="1"/>
          </p:cNvSpPr>
          <p:nvPr>
            <p:ph type="title"/>
          </p:nvPr>
        </p:nvSpPr>
        <p:spPr/>
        <p:txBody>
          <a:bodyPr/>
          <a:lstStyle/>
          <a:p>
            <a:r>
              <a:rPr lang="en-CA" dirty="0" smtClean="0"/>
              <a:t>Responsible vs Representative</a:t>
            </a:r>
            <a:endParaRPr lang="en-CA" dirty="0"/>
          </a:p>
        </p:txBody>
      </p:sp>
    </p:spTree>
    <p:extLst>
      <p:ext uri="{BB962C8B-B14F-4D97-AF65-F5344CB8AC3E}">
        <p14:creationId xmlns:p14="http://schemas.microsoft.com/office/powerpoint/2010/main" val="2806330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2777"/>
            <a:ext cx="8208911" cy="5445224"/>
          </a:xfrm>
        </p:spPr>
        <p:txBody>
          <a:bodyPr>
            <a:normAutofit/>
          </a:bodyPr>
          <a:lstStyle/>
          <a:p>
            <a:r>
              <a:rPr lang="en-CA" dirty="0" smtClean="0"/>
              <a:t>Watch </a:t>
            </a:r>
            <a:r>
              <a:rPr lang="en-CA" dirty="0" err="1" smtClean="0"/>
              <a:t>ep</a:t>
            </a:r>
            <a:r>
              <a:rPr lang="en-CA" dirty="0" smtClean="0"/>
              <a:t> 7 </a:t>
            </a:r>
            <a:r>
              <a:rPr lang="en-CA" dirty="0">
                <a:hlinkClick r:id="rId2"/>
              </a:rPr>
              <a:t>http://</a:t>
            </a:r>
            <a:r>
              <a:rPr lang="en-CA" dirty="0" smtClean="0">
                <a:hlinkClick r:id="rId2"/>
              </a:rPr>
              <a:t>www.youtube.com/watch?v=r8nFGfaXp1E</a:t>
            </a:r>
            <a:endParaRPr lang="en-CA" dirty="0" smtClean="0"/>
          </a:p>
          <a:p>
            <a:pPr marL="0" indent="0">
              <a:buNone/>
            </a:pPr>
            <a:r>
              <a:rPr lang="fr-CA" smtClean="0"/>
              <a:t>38:00 to 1:02</a:t>
            </a:r>
          </a:p>
          <a:p>
            <a:pPr marL="0" indent="0">
              <a:buNone/>
            </a:pPr>
            <a:r>
              <a:rPr lang="fr-CA" smtClean="0"/>
              <a:t> </a:t>
            </a:r>
            <a:endParaRPr lang="en-CA" dirty="0" smtClean="0"/>
          </a:p>
          <a:p>
            <a:r>
              <a:rPr lang="en-CA" sz="1600" dirty="0" smtClean="0">
                <a:solidFill>
                  <a:srgbClr val="002060"/>
                </a:solidFill>
              </a:rPr>
              <a:t>On </a:t>
            </a:r>
            <a:r>
              <a:rPr lang="en-CA" sz="1600" dirty="0">
                <a:solidFill>
                  <a:srgbClr val="002060"/>
                </a:solidFill>
              </a:rPr>
              <a:t>The Eve of </a:t>
            </a:r>
            <a:r>
              <a:rPr lang="en-CA" sz="1600" dirty="0" smtClean="0">
                <a:solidFill>
                  <a:srgbClr val="002060"/>
                </a:solidFill>
              </a:rPr>
              <a:t>Rebellion 38:50-47:13 </a:t>
            </a:r>
            <a:r>
              <a:rPr lang="en-CA" sz="1600" dirty="0">
                <a:solidFill>
                  <a:srgbClr val="002060"/>
                </a:solidFill>
              </a:rPr>
              <a:t>1837, public protests, </a:t>
            </a:r>
            <a:r>
              <a:rPr lang="en-CA" sz="1600" dirty="0" err="1">
                <a:solidFill>
                  <a:srgbClr val="002060"/>
                </a:solidFill>
              </a:rPr>
              <a:t>Papineau</a:t>
            </a:r>
            <a:r>
              <a:rPr lang="en-CA" sz="1600" dirty="0">
                <a:solidFill>
                  <a:srgbClr val="002060"/>
                </a:solidFill>
              </a:rPr>
              <a:t> and Mackenzie mobilize supporters </a:t>
            </a:r>
          </a:p>
          <a:p>
            <a:r>
              <a:rPr lang="en-CA" sz="1600" dirty="0">
                <a:solidFill>
                  <a:srgbClr val="002060"/>
                </a:solidFill>
              </a:rPr>
              <a:t>The Die is Cast 47:13-56:00 Violence in Lower Canada, Two Mountains &amp; Richelieu Valley, British troops vs. </a:t>
            </a:r>
            <a:r>
              <a:rPr lang="en-CA" sz="1600" dirty="0" err="1" smtClean="0">
                <a:solidFill>
                  <a:srgbClr val="002060"/>
                </a:solidFill>
              </a:rPr>
              <a:t>Patriotes</a:t>
            </a:r>
            <a:r>
              <a:rPr lang="en-CA" sz="1600" dirty="0">
                <a:solidFill>
                  <a:srgbClr val="002060"/>
                </a:solidFill>
              </a:rPr>
              <a:t>, </a:t>
            </a:r>
            <a:r>
              <a:rPr lang="en-CA" sz="1600" dirty="0" err="1">
                <a:solidFill>
                  <a:srgbClr val="002060"/>
                </a:solidFill>
              </a:rPr>
              <a:t>Wolfred</a:t>
            </a:r>
            <a:r>
              <a:rPr lang="en-CA" sz="1600" dirty="0">
                <a:solidFill>
                  <a:srgbClr val="002060"/>
                </a:solidFill>
              </a:rPr>
              <a:t> Nelson, battle at St Denis </a:t>
            </a:r>
          </a:p>
          <a:p>
            <a:r>
              <a:rPr lang="en-CA" sz="1600" dirty="0">
                <a:solidFill>
                  <a:srgbClr val="002060"/>
                </a:solidFill>
              </a:rPr>
              <a:t> </a:t>
            </a:r>
          </a:p>
          <a:p>
            <a:r>
              <a:rPr lang="en-CA" sz="1600" dirty="0">
                <a:solidFill>
                  <a:srgbClr val="002060"/>
                </a:solidFill>
              </a:rPr>
              <a:t>[Transition] 56:00-56:41 </a:t>
            </a:r>
          </a:p>
          <a:p>
            <a:r>
              <a:rPr lang="en-CA" sz="1600" dirty="0">
                <a:solidFill>
                  <a:srgbClr val="002060"/>
                </a:solidFill>
              </a:rPr>
              <a:t>The Explosion </a:t>
            </a:r>
            <a:r>
              <a:rPr lang="en-CA" sz="1600" dirty="0" smtClean="0">
                <a:solidFill>
                  <a:srgbClr val="002060"/>
                </a:solidFill>
              </a:rPr>
              <a:t>56:46-1,06:18 Battle </a:t>
            </a:r>
            <a:r>
              <a:rPr lang="en-CA" sz="1600" dirty="0">
                <a:solidFill>
                  <a:srgbClr val="002060"/>
                </a:solidFill>
              </a:rPr>
              <a:t>of St Charles, Montgomery’s Tavern, Toronto </a:t>
            </a:r>
          </a:p>
          <a:p>
            <a:r>
              <a:rPr lang="en-CA" sz="1600" dirty="0">
                <a:solidFill>
                  <a:srgbClr val="002060"/>
                </a:solidFill>
              </a:rPr>
              <a:t>The Last Stand </a:t>
            </a:r>
            <a:r>
              <a:rPr lang="en-CA" sz="1600" dirty="0" smtClean="0">
                <a:solidFill>
                  <a:srgbClr val="002060"/>
                </a:solidFill>
              </a:rPr>
              <a:t>1,06:18-1,12:23 Two </a:t>
            </a:r>
            <a:r>
              <a:rPr lang="en-CA" sz="1600" dirty="0">
                <a:solidFill>
                  <a:srgbClr val="002060"/>
                </a:solidFill>
              </a:rPr>
              <a:t>Mountains, St Eustache, battle in the church, </a:t>
            </a:r>
            <a:r>
              <a:rPr lang="en-CA" sz="1600" dirty="0" err="1">
                <a:solidFill>
                  <a:srgbClr val="002060"/>
                </a:solidFill>
              </a:rPr>
              <a:t>Papineau</a:t>
            </a:r>
            <a:r>
              <a:rPr lang="en-CA" sz="1600" dirty="0">
                <a:solidFill>
                  <a:srgbClr val="002060"/>
                </a:solidFill>
              </a:rPr>
              <a:t> exiled </a:t>
            </a:r>
          </a:p>
          <a:p>
            <a:endParaRPr lang="en-CA" dirty="0" smtClean="0"/>
          </a:p>
          <a:p>
            <a:endParaRPr lang="en-CA" dirty="0"/>
          </a:p>
        </p:txBody>
      </p:sp>
      <p:sp>
        <p:nvSpPr>
          <p:cNvPr id="3" name="Title 2"/>
          <p:cNvSpPr>
            <a:spLocks noGrp="1"/>
          </p:cNvSpPr>
          <p:nvPr>
            <p:ph type="title"/>
          </p:nvPr>
        </p:nvSpPr>
        <p:spPr/>
        <p:txBody>
          <a:bodyPr/>
          <a:lstStyle/>
          <a:p>
            <a:r>
              <a:rPr lang="en-CA" sz="3200" dirty="0" smtClean="0"/>
              <a:t>Rebellions: video breakdown</a:t>
            </a:r>
            <a:endParaRPr lang="en-CA" sz="3200" dirty="0"/>
          </a:p>
        </p:txBody>
      </p:sp>
    </p:spTree>
    <p:extLst>
      <p:ext uri="{BB962C8B-B14F-4D97-AF65-F5344CB8AC3E}">
        <p14:creationId xmlns:p14="http://schemas.microsoft.com/office/powerpoint/2010/main" val="1434096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Article writing </a:t>
            </a:r>
          </a:p>
          <a:p>
            <a:r>
              <a:rPr lang="en-CA" dirty="0" smtClean="0"/>
              <a:t>Make sure to not the who what where when and why. </a:t>
            </a:r>
          </a:p>
          <a:p>
            <a:r>
              <a:rPr lang="en-CA" dirty="0" smtClean="0"/>
              <a:t>What kind of hook could you use to grab your readers attention. </a:t>
            </a:r>
          </a:p>
          <a:p>
            <a:r>
              <a:rPr lang="en-CA" dirty="0" smtClean="0"/>
              <a:t>How did different groups react</a:t>
            </a:r>
          </a:p>
          <a:p>
            <a:endParaRPr lang="en-CA" dirty="0" smtClean="0"/>
          </a:p>
          <a:p>
            <a:endParaRPr lang="en-CA" dirty="0"/>
          </a:p>
        </p:txBody>
      </p:sp>
      <p:sp>
        <p:nvSpPr>
          <p:cNvPr id="3" name="Title 2"/>
          <p:cNvSpPr>
            <a:spLocks noGrp="1"/>
          </p:cNvSpPr>
          <p:nvPr>
            <p:ph type="title"/>
          </p:nvPr>
        </p:nvSpPr>
        <p:spPr/>
        <p:txBody>
          <a:bodyPr/>
          <a:lstStyle/>
          <a:p>
            <a:r>
              <a:rPr lang="en-CA" dirty="0" smtClean="0"/>
              <a:t>Rebellions</a:t>
            </a:r>
            <a:endParaRPr lang="en-CA" dirty="0"/>
          </a:p>
        </p:txBody>
      </p:sp>
    </p:spTree>
    <p:extLst>
      <p:ext uri="{BB962C8B-B14F-4D97-AF65-F5344CB8AC3E}">
        <p14:creationId xmlns:p14="http://schemas.microsoft.com/office/powerpoint/2010/main" val="348237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3" name="Title 2"/>
          <p:cNvSpPr>
            <a:spLocks noGrp="1"/>
          </p:cNvSpPr>
          <p:nvPr>
            <p:ph type="title"/>
          </p:nvPr>
        </p:nvSpPr>
        <p:spPr/>
        <p:txBody>
          <a:bodyPr/>
          <a:lstStyle/>
          <a:p>
            <a:r>
              <a:rPr lang="en-CA" dirty="0" smtClean="0"/>
              <a:t>Newspaper article about the Rebellions of 1837-1838</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20117">
            <a:off x="-252536" y="2276872"/>
            <a:ext cx="90297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2025"/>
          <a:stretch/>
        </p:blipFill>
        <p:spPr bwMode="auto">
          <a:xfrm rot="664162">
            <a:off x="3963591" y="3645024"/>
            <a:ext cx="5033714" cy="2962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7320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5 “W”s and 1 “H”</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This is the crux of all news – you need to know six things:</a:t>
            </a:r>
          </a:p>
          <a:p>
            <a:pPr marL="624078" indent="-514350">
              <a:buFont typeface="+mj-lt"/>
              <a:buAutoNum type="arabicParenR"/>
            </a:pPr>
            <a:r>
              <a:rPr lang="en-CA" dirty="0" smtClean="0"/>
              <a:t>Who?</a:t>
            </a:r>
          </a:p>
          <a:p>
            <a:pPr marL="624078" indent="-514350">
              <a:buFont typeface="+mj-lt"/>
              <a:buAutoNum type="arabicParenR"/>
            </a:pPr>
            <a:r>
              <a:rPr lang="en-CA" dirty="0" smtClean="0"/>
              <a:t>What?</a:t>
            </a:r>
          </a:p>
          <a:p>
            <a:pPr marL="624078" indent="-514350">
              <a:buFont typeface="+mj-lt"/>
              <a:buAutoNum type="arabicParenR"/>
            </a:pPr>
            <a:r>
              <a:rPr lang="en-CA" dirty="0" smtClean="0"/>
              <a:t>Where?</a:t>
            </a:r>
          </a:p>
          <a:p>
            <a:pPr marL="624078" indent="-514350">
              <a:buFont typeface="+mj-lt"/>
              <a:buAutoNum type="arabicParenR"/>
            </a:pPr>
            <a:r>
              <a:rPr lang="en-CA" dirty="0" smtClean="0"/>
              <a:t>When?</a:t>
            </a:r>
          </a:p>
          <a:p>
            <a:pPr marL="624078" indent="-514350">
              <a:buFont typeface="+mj-lt"/>
              <a:buAutoNum type="arabicParenR"/>
            </a:pPr>
            <a:r>
              <a:rPr lang="en-CA" dirty="0" smtClean="0"/>
              <a:t>Why?</a:t>
            </a:r>
          </a:p>
          <a:p>
            <a:pPr marL="624078" indent="-514350">
              <a:buFont typeface="+mj-lt"/>
              <a:buAutoNum type="arabicParenR"/>
            </a:pPr>
            <a:r>
              <a:rPr lang="en-CA" dirty="0" smtClean="0"/>
              <a:t>How?</a:t>
            </a:r>
          </a:p>
          <a:p>
            <a:r>
              <a:rPr lang="en-CA" dirty="0"/>
              <a:t>Any good news story provides answers to each of these questions.</a:t>
            </a:r>
          </a:p>
          <a:p>
            <a:r>
              <a:rPr lang="en-CA" dirty="0"/>
              <a:t>You need to memorize this – it must become second nature!</a:t>
            </a:r>
          </a:p>
          <a:p>
            <a:endParaRPr lang="en-CA" dirty="0"/>
          </a:p>
        </p:txBody>
      </p:sp>
    </p:spTree>
    <p:extLst>
      <p:ext uri="{BB962C8B-B14F-4D97-AF65-F5344CB8AC3E}">
        <p14:creationId xmlns:p14="http://schemas.microsoft.com/office/powerpoint/2010/main" val="2612286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066800"/>
          </a:xfrm>
        </p:spPr>
        <p:txBody>
          <a:bodyPr/>
          <a:lstStyle/>
          <a:p>
            <a:r>
              <a:rPr lang="en-CA" dirty="0" smtClean="0"/>
              <a:t>Example:</a:t>
            </a:r>
            <a:endParaRPr lang="en-CA" dirty="0"/>
          </a:p>
        </p:txBody>
      </p:sp>
      <p:sp>
        <p:nvSpPr>
          <p:cNvPr id="3" name="Content Placeholder 2"/>
          <p:cNvSpPr>
            <a:spLocks noGrp="1"/>
          </p:cNvSpPr>
          <p:nvPr>
            <p:ph idx="1"/>
          </p:nvPr>
        </p:nvSpPr>
        <p:spPr>
          <a:xfrm>
            <a:off x="395536" y="1628800"/>
            <a:ext cx="8229600" cy="4325112"/>
          </a:xfrm>
        </p:spPr>
        <p:txBody>
          <a:bodyPr>
            <a:noAutofit/>
          </a:bodyPr>
          <a:lstStyle/>
          <a:p>
            <a:pPr marL="109728" indent="0">
              <a:buNone/>
            </a:pPr>
            <a:r>
              <a:rPr lang="en-CA" sz="2100" dirty="0" smtClean="0"/>
              <a:t>If you were to cover a story about a local sports team entering a competition, you would need to know the answers to these questions:</a:t>
            </a:r>
          </a:p>
          <a:p>
            <a:pPr marL="624078" indent="-514350">
              <a:buFont typeface="+mj-lt"/>
              <a:buAutoNum type="arabicParenR"/>
            </a:pPr>
            <a:r>
              <a:rPr lang="en-CA" sz="2100" b="1" dirty="0" smtClean="0"/>
              <a:t>Who</a:t>
            </a:r>
            <a:r>
              <a:rPr lang="en-CA" sz="2100" dirty="0" smtClean="0"/>
              <a:t> </a:t>
            </a:r>
            <a:r>
              <a:rPr lang="en-CA" sz="2100" dirty="0"/>
              <a:t> </a:t>
            </a:r>
            <a:r>
              <a:rPr lang="en-CA" sz="2100" dirty="0" smtClean="0"/>
              <a:t>are the ‘rebels’? </a:t>
            </a:r>
            <a:r>
              <a:rPr lang="en-CA" sz="2100" b="1" dirty="0" smtClean="0"/>
              <a:t>Who</a:t>
            </a:r>
            <a:r>
              <a:rPr lang="en-CA" sz="2100" dirty="0" smtClean="0"/>
              <a:t> is the leader? </a:t>
            </a:r>
            <a:r>
              <a:rPr lang="en-CA" sz="2100" b="1" dirty="0" smtClean="0"/>
              <a:t>Who</a:t>
            </a:r>
            <a:r>
              <a:rPr lang="en-CA" sz="2100" dirty="0" smtClean="0"/>
              <a:t> </a:t>
            </a:r>
            <a:r>
              <a:rPr lang="en-CA" sz="2100" dirty="0"/>
              <a:t> </a:t>
            </a:r>
            <a:r>
              <a:rPr lang="en-CA" sz="2100" dirty="0" smtClean="0"/>
              <a:t>wins or looses? </a:t>
            </a:r>
            <a:r>
              <a:rPr lang="en-CA" sz="2100" b="1" dirty="0" smtClean="0"/>
              <a:t>Who</a:t>
            </a:r>
            <a:r>
              <a:rPr lang="en-CA" sz="2100" dirty="0" smtClean="0"/>
              <a:t> is affected/ dies ?</a:t>
            </a:r>
          </a:p>
          <a:p>
            <a:pPr marL="624078" indent="-514350">
              <a:buFont typeface="+mj-lt"/>
              <a:buAutoNum type="arabicParenR"/>
            </a:pPr>
            <a:r>
              <a:rPr lang="en-CA" sz="2100" b="1" dirty="0" smtClean="0"/>
              <a:t>What</a:t>
            </a:r>
            <a:r>
              <a:rPr lang="en-CA" sz="2100" dirty="0" smtClean="0"/>
              <a:t> </a:t>
            </a:r>
            <a:r>
              <a:rPr lang="en-CA" sz="2100" dirty="0"/>
              <a:t> </a:t>
            </a:r>
            <a:r>
              <a:rPr lang="en-CA" sz="2100" dirty="0" smtClean="0"/>
              <a:t>kind of  conflict occurs? </a:t>
            </a:r>
            <a:r>
              <a:rPr lang="en-CA" sz="2100" b="1" dirty="0" smtClean="0"/>
              <a:t>What</a:t>
            </a:r>
            <a:r>
              <a:rPr lang="en-CA" sz="2100" dirty="0" smtClean="0"/>
              <a:t>  is the end result?</a:t>
            </a:r>
          </a:p>
          <a:p>
            <a:pPr marL="624078" indent="-514350">
              <a:buFont typeface="+mj-lt"/>
              <a:buAutoNum type="arabicParenR"/>
            </a:pPr>
            <a:r>
              <a:rPr lang="en-CA" sz="2100" b="1" dirty="0" smtClean="0"/>
              <a:t>Where</a:t>
            </a:r>
            <a:r>
              <a:rPr lang="en-CA" sz="2100" dirty="0" smtClean="0"/>
              <a:t> </a:t>
            </a:r>
            <a:r>
              <a:rPr lang="en-CA" sz="2100" dirty="0"/>
              <a:t> </a:t>
            </a:r>
            <a:r>
              <a:rPr lang="en-CA" sz="2100" dirty="0" smtClean="0"/>
              <a:t>do the battles take places? </a:t>
            </a:r>
          </a:p>
          <a:p>
            <a:pPr marL="624078" indent="-514350">
              <a:buFont typeface="+mj-lt"/>
              <a:buAutoNum type="arabicParenR"/>
            </a:pPr>
            <a:r>
              <a:rPr lang="en-CA" sz="2100" b="1" dirty="0" smtClean="0"/>
              <a:t>When</a:t>
            </a:r>
            <a:r>
              <a:rPr lang="en-CA" sz="2100" dirty="0" smtClean="0"/>
              <a:t> are the battles? Are there any other important time factors?</a:t>
            </a:r>
          </a:p>
          <a:p>
            <a:pPr marL="624078" indent="-514350">
              <a:buFont typeface="+mj-lt"/>
              <a:buAutoNum type="arabicParenR"/>
            </a:pPr>
            <a:r>
              <a:rPr lang="en-CA" sz="2100" b="1" dirty="0" smtClean="0"/>
              <a:t>Why</a:t>
            </a:r>
            <a:r>
              <a:rPr lang="en-CA" sz="2100" dirty="0" smtClean="0"/>
              <a:t> </a:t>
            </a:r>
            <a:r>
              <a:rPr lang="en-CA" sz="2100" dirty="0"/>
              <a:t> </a:t>
            </a:r>
            <a:r>
              <a:rPr lang="en-CA" sz="2100" dirty="0" smtClean="0"/>
              <a:t>are these rebellions happening? Why are these  rebellions / Battles important for the  </a:t>
            </a:r>
            <a:r>
              <a:rPr lang="en-CA" sz="2100" dirty="0" err="1" smtClean="0"/>
              <a:t>canadiens</a:t>
            </a:r>
            <a:r>
              <a:rPr lang="en-CA" sz="2100" dirty="0" smtClean="0"/>
              <a:t>, why are they important for the British fight against them?</a:t>
            </a:r>
          </a:p>
          <a:p>
            <a:pPr marL="624078" indent="-514350">
              <a:buFont typeface="+mj-lt"/>
              <a:buAutoNum type="arabicParenR"/>
            </a:pPr>
            <a:r>
              <a:rPr lang="en-CA" sz="2100" b="1" dirty="0" smtClean="0"/>
              <a:t>How are the battle fought?  What happens  in the end?</a:t>
            </a:r>
            <a:endParaRPr lang="en-CA" sz="2100" dirty="0" smtClean="0"/>
          </a:p>
        </p:txBody>
      </p:sp>
    </p:spTree>
    <p:extLst>
      <p:ext uri="{BB962C8B-B14F-4D97-AF65-F5344CB8AC3E}">
        <p14:creationId xmlns:p14="http://schemas.microsoft.com/office/powerpoint/2010/main" val="436775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Inverted Pyramid</a:t>
            </a:r>
            <a:endParaRPr lang="en-CA" dirty="0"/>
          </a:p>
        </p:txBody>
      </p:sp>
      <p:sp>
        <p:nvSpPr>
          <p:cNvPr id="3" name="Content Placeholder 2"/>
          <p:cNvSpPr>
            <a:spLocks noGrp="1"/>
          </p:cNvSpPr>
          <p:nvPr>
            <p:ph idx="1"/>
          </p:nvPr>
        </p:nvSpPr>
        <p:spPr/>
        <p:txBody>
          <a:bodyPr/>
          <a:lstStyle/>
          <a:p>
            <a:r>
              <a:rPr lang="en-CA" dirty="0" smtClean="0"/>
              <a:t>This refers to the style of journalism which places the most important facts at the beginning and works “down” from there.</a:t>
            </a:r>
          </a:p>
          <a:p>
            <a:r>
              <a:rPr lang="en-CA" dirty="0" smtClean="0"/>
              <a:t>Ideally, the first paragraph should contain enough information to give the reader a good overview of the entire story.</a:t>
            </a:r>
          </a:p>
          <a:p>
            <a:r>
              <a:rPr lang="en-CA" dirty="0" smtClean="0"/>
              <a:t>The rest of the article explains and expands on the beginning.</a:t>
            </a:r>
            <a:endParaRPr lang="en-CA" dirty="0"/>
          </a:p>
        </p:txBody>
      </p:sp>
    </p:spTree>
    <p:extLst>
      <p:ext uri="{BB962C8B-B14F-4D97-AF65-F5344CB8AC3E}">
        <p14:creationId xmlns:p14="http://schemas.microsoft.com/office/powerpoint/2010/main" val="2626140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Inverted Pyramid</a:t>
            </a:r>
            <a:endParaRPr lang="en-CA" dirty="0"/>
          </a:p>
        </p:txBody>
      </p:sp>
      <p:sp>
        <p:nvSpPr>
          <p:cNvPr id="3" name="Content Placeholder 2"/>
          <p:cNvSpPr>
            <a:spLocks noGrp="1"/>
          </p:cNvSpPr>
          <p:nvPr>
            <p:ph idx="1"/>
          </p:nvPr>
        </p:nvSpPr>
        <p:spPr/>
        <p:txBody>
          <a:bodyPr/>
          <a:lstStyle/>
          <a:p>
            <a:r>
              <a:rPr lang="en-CA" dirty="0" smtClean="0"/>
              <a:t>A good approach is to assume that the story might be cut off at any point due to space limitations. Does the story work if the editor only decides to include the first two paragraphs? If not, re-arrange it so that it does.</a:t>
            </a:r>
          </a:p>
          <a:p>
            <a:r>
              <a:rPr lang="en-CA" dirty="0" smtClean="0"/>
              <a:t>This principal can apply to any type of medium.</a:t>
            </a:r>
            <a:endParaRPr lang="en-CA" dirty="0"/>
          </a:p>
        </p:txBody>
      </p:sp>
    </p:spTree>
    <p:extLst>
      <p:ext uri="{BB962C8B-B14F-4D97-AF65-F5344CB8AC3E}">
        <p14:creationId xmlns:p14="http://schemas.microsoft.com/office/powerpoint/2010/main" val="297776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By the end of this class you will be able to tell who the different parties were in Canada in the early 1800’s</a:t>
            </a:r>
          </a:p>
          <a:p>
            <a:endParaRPr lang="en-CA" dirty="0"/>
          </a:p>
          <a:p>
            <a:r>
              <a:rPr lang="en-CA" dirty="0" smtClean="0"/>
              <a:t>Explain to me how a law is passed</a:t>
            </a:r>
          </a:p>
          <a:p>
            <a:endParaRPr lang="en-CA" dirty="0"/>
          </a:p>
          <a:p>
            <a:r>
              <a:rPr lang="en-CA" dirty="0" smtClean="0"/>
              <a:t>What is the difference between representative and responsible representative government. </a:t>
            </a:r>
            <a:endParaRPr lang="en-CA" dirty="0"/>
          </a:p>
        </p:txBody>
      </p:sp>
      <p:sp>
        <p:nvSpPr>
          <p:cNvPr id="3" name="Title 2"/>
          <p:cNvSpPr>
            <a:spLocks noGrp="1"/>
          </p:cNvSpPr>
          <p:nvPr>
            <p:ph type="title"/>
          </p:nvPr>
        </p:nvSpPr>
        <p:spPr/>
        <p:txBody>
          <a:bodyPr/>
          <a:lstStyle/>
          <a:p>
            <a:r>
              <a:rPr lang="en-CA" dirty="0" smtClean="0"/>
              <a:t>Today’s objectives</a:t>
            </a:r>
            <a:endParaRPr lang="en-CA" dirty="0"/>
          </a:p>
        </p:txBody>
      </p:sp>
    </p:spTree>
    <p:extLst>
      <p:ext uri="{BB962C8B-B14F-4D97-AF65-F5344CB8AC3E}">
        <p14:creationId xmlns:p14="http://schemas.microsoft.com/office/powerpoint/2010/main" val="1133798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SOME MORE TIPS…</a:t>
            </a:r>
            <a:br>
              <a:rPr lang="en-CA" dirty="0" smtClean="0"/>
            </a:br>
            <a:r>
              <a:rPr lang="en-CA" dirty="0" smtClean="0"/>
              <a:t>It’s About People</a:t>
            </a:r>
            <a:endParaRPr lang="en-CA" dirty="0"/>
          </a:p>
        </p:txBody>
      </p:sp>
      <p:sp>
        <p:nvSpPr>
          <p:cNvPr id="3" name="Content Placeholder 2"/>
          <p:cNvSpPr>
            <a:spLocks noGrp="1"/>
          </p:cNvSpPr>
          <p:nvPr>
            <p:ph idx="1"/>
          </p:nvPr>
        </p:nvSpPr>
        <p:spPr/>
        <p:txBody>
          <a:bodyPr/>
          <a:lstStyle/>
          <a:p>
            <a:r>
              <a:rPr lang="en-CA" dirty="0" smtClean="0"/>
              <a:t>News stories are all about how people are affected.</a:t>
            </a:r>
          </a:p>
          <a:p>
            <a:r>
              <a:rPr lang="en-CA" dirty="0" smtClean="0"/>
              <a:t>In your sports story, you might spend some time focusing on one or more individuals, or on how the team morale is doing, or how the supporters are feeling.</a:t>
            </a:r>
            <a:endParaRPr lang="en-CA" dirty="0"/>
          </a:p>
        </p:txBody>
      </p:sp>
    </p:spTree>
    <p:extLst>
      <p:ext uri="{BB962C8B-B14F-4D97-AF65-F5344CB8AC3E}">
        <p14:creationId xmlns:p14="http://schemas.microsoft.com/office/powerpoint/2010/main" val="26685489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Have An Angle</a:t>
            </a:r>
            <a:endParaRPr lang="en-CA" dirty="0"/>
          </a:p>
        </p:txBody>
      </p:sp>
      <p:sp>
        <p:nvSpPr>
          <p:cNvPr id="3" name="Content Placeholder 2"/>
          <p:cNvSpPr>
            <a:spLocks noGrp="1"/>
          </p:cNvSpPr>
          <p:nvPr>
            <p:ph idx="1"/>
          </p:nvPr>
        </p:nvSpPr>
        <p:spPr/>
        <p:txBody>
          <a:bodyPr>
            <a:normAutofit lnSpcReduction="10000"/>
          </a:bodyPr>
          <a:lstStyle/>
          <a:p>
            <a:r>
              <a:rPr lang="en-CA" dirty="0" smtClean="0"/>
              <a:t>Most stories can be presented using a particle angle or “slant”.</a:t>
            </a:r>
          </a:p>
          <a:p>
            <a:r>
              <a:rPr lang="en-CA" dirty="0" smtClean="0"/>
              <a:t>This is a standard technique and isn’t necessarily bad – it can help make the purpose of the story clear and give it focus.</a:t>
            </a:r>
          </a:p>
          <a:p>
            <a:r>
              <a:rPr lang="en-CA" dirty="0" smtClean="0"/>
              <a:t>Examples of angles you could use for your sports story are:</a:t>
            </a:r>
          </a:p>
          <a:p>
            <a:pPr marL="109728" indent="0">
              <a:buNone/>
            </a:pPr>
            <a:r>
              <a:rPr lang="en-CA" dirty="0" smtClean="0"/>
              <a:t>“Team Tackles National Competition”</a:t>
            </a:r>
          </a:p>
          <a:p>
            <a:pPr marL="109728" indent="0">
              <a:buNone/>
            </a:pPr>
            <a:r>
              <a:rPr lang="en-CA" dirty="0" smtClean="0"/>
              <a:t>“Big Ask for First-Year Coach”</a:t>
            </a:r>
          </a:p>
          <a:p>
            <a:pPr marL="109728" indent="0">
              <a:buNone/>
            </a:pPr>
            <a:r>
              <a:rPr lang="en-CA" dirty="0" smtClean="0"/>
              <a:t>“Local Team in Need of Funds”</a:t>
            </a:r>
            <a:endParaRPr lang="en-CA" dirty="0"/>
          </a:p>
          <a:p>
            <a:pPr marL="109728" indent="0">
              <a:buNone/>
            </a:pPr>
            <a:endParaRPr lang="en-CA" dirty="0"/>
          </a:p>
        </p:txBody>
      </p:sp>
    </p:spTree>
    <p:extLst>
      <p:ext uri="{BB962C8B-B14F-4D97-AF65-F5344CB8AC3E}">
        <p14:creationId xmlns:p14="http://schemas.microsoft.com/office/powerpoint/2010/main" val="4272086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Keep It Objective</a:t>
            </a:r>
            <a:endParaRPr lang="en-CA" dirty="0"/>
          </a:p>
        </p:txBody>
      </p:sp>
      <p:sp>
        <p:nvSpPr>
          <p:cNvPr id="3" name="Content Placeholder 2"/>
          <p:cNvSpPr>
            <a:spLocks noGrp="1"/>
          </p:cNvSpPr>
          <p:nvPr>
            <p:ph idx="1"/>
          </p:nvPr>
        </p:nvSpPr>
        <p:spPr/>
        <p:txBody>
          <a:bodyPr/>
          <a:lstStyle/>
          <a:p>
            <a:r>
              <a:rPr lang="en-CA" dirty="0" smtClean="0"/>
              <a:t>You are completely impartial.</a:t>
            </a:r>
          </a:p>
          <a:p>
            <a:r>
              <a:rPr lang="en-CA" dirty="0" smtClean="0"/>
              <a:t>If there is more than one side to the story, cover them all.</a:t>
            </a:r>
          </a:p>
          <a:p>
            <a:r>
              <a:rPr lang="en-CA" dirty="0" smtClean="0"/>
              <a:t>Don’t use “I” or “me” unless you are quoting someone.</a:t>
            </a:r>
          </a:p>
          <a:p>
            <a:r>
              <a:rPr lang="en-CA" dirty="0" smtClean="0"/>
              <a:t>Speaking of quoting…</a:t>
            </a:r>
            <a:endParaRPr lang="en-CA" dirty="0"/>
          </a:p>
        </p:txBody>
      </p:sp>
    </p:spTree>
    <p:extLst>
      <p:ext uri="{BB962C8B-B14F-4D97-AF65-F5344CB8AC3E}">
        <p14:creationId xmlns:p14="http://schemas.microsoft.com/office/powerpoint/2010/main" val="3111137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Quote People</a:t>
            </a:r>
            <a:endParaRPr lang="en-CA" dirty="0"/>
          </a:p>
        </p:txBody>
      </p:sp>
      <p:sp>
        <p:nvSpPr>
          <p:cNvPr id="3" name="Content Placeholder 2"/>
          <p:cNvSpPr>
            <a:spLocks noGrp="1"/>
          </p:cNvSpPr>
          <p:nvPr>
            <p:ph idx="1"/>
          </p:nvPr>
        </p:nvSpPr>
        <p:spPr/>
        <p:txBody>
          <a:bodyPr/>
          <a:lstStyle/>
          <a:p>
            <a:r>
              <a:rPr lang="en-CA" dirty="0" smtClean="0"/>
              <a:t>For example: “We’re really excited about this competition,” says coach Bob </a:t>
            </a:r>
            <a:r>
              <a:rPr lang="en-CA" dirty="0" err="1" smtClean="0"/>
              <a:t>Dobalina</a:t>
            </a:r>
            <a:r>
              <a:rPr lang="en-CA" dirty="0" smtClean="0"/>
              <a:t>, “It’s the highest target we’ve ever set ourselves.”</a:t>
            </a:r>
          </a:p>
        </p:txBody>
      </p:sp>
    </p:spTree>
    <p:extLst>
      <p:ext uri="{BB962C8B-B14F-4D97-AF65-F5344CB8AC3E}">
        <p14:creationId xmlns:p14="http://schemas.microsoft.com/office/powerpoint/2010/main" val="35798455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Don’t Get Flowery</a:t>
            </a:r>
            <a:endParaRPr lang="en-CA" dirty="0"/>
          </a:p>
        </p:txBody>
      </p:sp>
      <p:sp>
        <p:nvSpPr>
          <p:cNvPr id="3" name="Content Placeholder 2"/>
          <p:cNvSpPr>
            <a:spLocks noGrp="1"/>
          </p:cNvSpPr>
          <p:nvPr>
            <p:ph idx="1"/>
          </p:nvPr>
        </p:nvSpPr>
        <p:spPr/>
        <p:txBody>
          <a:bodyPr/>
          <a:lstStyle/>
          <a:p>
            <a:r>
              <a:rPr lang="en-CA" dirty="0" smtClean="0"/>
              <a:t>Keep your sentences and paragraphs short.</a:t>
            </a:r>
          </a:p>
          <a:p>
            <a:r>
              <a:rPr lang="en-CA" dirty="0" smtClean="0"/>
              <a:t>Don’t use lots of heavily descriptive language.</a:t>
            </a:r>
          </a:p>
          <a:p>
            <a:r>
              <a:rPr lang="en-CA" dirty="0" smtClean="0"/>
              <a:t>When you’ve finished, go through the entire article and try to remove any words which aren’t completely necessary.</a:t>
            </a:r>
            <a:endParaRPr lang="en-CA" dirty="0"/>
          </a:p>
        </p:txBody>
      </p:sp>
    </p:spTree>
    <p:extLst>
      <p:ext uri="{BB962C8B-B14F-4D97-AF65-F5344CB8AC3E}">
        <p14:creationId xmlns:p14="http://schemas.microsoft.com/office/powerpoint/2010/main" val="6268479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Your who what where when , why and how</a:t>
            </a:r>
          </a:p>
          <a:p>
            <a:r>
              <a:rPr lang="en-CA" dirty="0" smtClean="0"/>
              <a:t>The historical accuracy of your article ( avoid the creation of fictional battle animals)</a:t>
            </a:r>
          </a:p>
          <a:p>
            <a:r>
              <a:rPr lang="en-CA" dirty="0" smtClean="0"/>
              <a:t>Spelling Grammar and overall presentation of </a:t>
            </a:r>
            <a:r>
              <a:rPr lang="en-CA" smtClean="0"/>
              <a:t>your article! </a:t>
            </a:r>
            <a:endParaRPr lang="en-CA" dirty="0"/>
          </a:p>
        </p:txBody>
      </p:sp>
      <p:sp>
        <p:nvSpPr>
          <p:cNvPr id="3" name="Title 2"/>
          <p:cNvSpPr>
            <a:spLocks noGrp="1"/>
          </p:cNvSpPr>
          <p:nvPr>
            <p:ph type="title"/>
          </p:nvPr>
        </p:nvSpPr>
        <p:spPr/>
        <p:txBody>
          <a:bodyPr/>
          <a:lstStyle/>
          <a:p>
            <a:r>
              <a:rPr lang="en-CA" dirty="0" smtClean="0"/>
              <a:t>You will be mark on </a:t>
            </a:r>
            <a:endParaRPr lang="en-CA" dirty="0"/>
          </a:p>
        </p:txBody>
      </p:sp>
    </p:spTree>
    <p:extLst>
      <p:ext uri="{BB962C8B-B14F-4D97-AF65-F5344CB8AC3E}">
        <p14:creationId xmlns:p14="http://schemas.microsoft.com/office/powerpoint/2010/main" val="782051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10860261"/>
              </p:ext>
            </p:extLst>
          </p:nvPr>
        </p:nvGraphicFramePr>
        <p:xfrm>
          <a:off x="698500" y="2247900"/>
          <a:ext cx="7977956" cy="1381760"/>
        </p:xfrm>
        <a:graphic>
          <a:graphicData uri="http://schemas.openxmlformats.org/drawingml/2006/table">
            <a:tbl>
              <a:tblPr firstRow="1" bandRow="1">
                <a:tableStyleId>{5C22544A-7EE6-4342-B048-85BDC9FD1C3A}</a:tableStyleId>
              </a:tblPr>
              <a:tblGrid>
                <a:gridCol w="1994489"/>
                <a:gridCol w="1994489"/>
                <a:gridCol w="1994489"/>
                <a:gridCol w="1994489"/>
              </a:tblGrid>
              <a:tr h="370840">
                <a:tc>
                  <a:txBody>
                    <a:bodyPr/>
                    <a:lstStyle/>
                    <a:p>
                      <a:r>
                        <a:rPr lang="en-CA" dirty="0" smtClean="0"/>
                        <a:t>Party names</a:t>
                      </a:r>
                      <a:endParaRPr lang="en-CA" dirty="0"/>
                    </a:p>
                  </a:txBody>
                  <a:tcPr/>
                </a:tc>
                <a:tc>
                  <a:txBody>
                    <a:bodyPr/>
                    <a:lstStyle/>
                    <a:p>
                      <a:r>
                        <a:rPr lang="en-CA" dirty="0" smtClean="0"/>
                        <a:t>Relationship to the government</a:t>
                      </a:r>
                      <a:endParaRPr lang="en-CA" dirty="0"/>
                    </a:p>
                  </a:txBody>
                  <a:tcPr/>
                </a:tc>
                <a:tc>
                  <a:txBody>
                    <a:bodyPr/>
                    <a:lstStyle/>
                    <a:p>
                      <a:r>
                        <a:rPr lang="en-CA" dirty="0" smtClean="0"/>
                        <a:t>Beliefs and policies</a:t>
                      </a:r>
                      <a:endParaRPr lang="en-CA" dirty="0"/>
                    </a:p>
                  </a:txBody>
                  <a:tcPr/>
                </a:tc>
                <a:tc>
                  <a:txBody>
                    <a:bodyPr/>
                    <a:lstStyle/>
                    <a:p>
                      <a:r>
                        <a:rPr lang="en-CA" dirty="0" smtClean="0"/>
                        <a:t>membership</a:t>
                      </a:r>
                      <a:endParaRPr lang="en-CA" dirty="0"/>
                    </a:p>
                  </a:txBody>
                  <a:tcPr/>
                </a:tc>
              </a:tr>
              <a:tr h="370840">
                <a:tc>
                  <a:txBody>
                    <a:bodyPr/>
                    <a:lstStyle/>
                    <a:p>
                      <a:endParaRPr lang="en-CA" dirty="0" smtClean="0"/>
                    </a:p>
                  </a:txBody>
                  <a:tcPr/>
                </a:tc>
                <a:tc>
                  <a:txBody>
                    <a:bodyPr/>
                    <a:lstStyle/>
                    <a:p>
                      <a:endParaRPr lang="en-CA" dirty="0"/>
                    </a:p>
                  </a:txBody>
                  <a:tcPr/>
                </a:tc>
                <a:tc>
                  <a:txBody>
                    <a:bodyPr/>
                    <a:lstStyle/>
                    <a:p>
                      <a:endParaRPr lang="en-CA" dirty="0"/>
                    </a:p>
                  </a:txBody>
                  <a:tcPr/>
                </a:tc>
                <a:tc>
                  <a:txBody>
                    <a:bodyPr/>
                    <a:lstStyle/>
                    <a:p>
                      <a:endParaRPr lang="en-CA" dirty="0"/>
                    </a:p>
                  </a:txBody>
                  <a:tcPr/>
                </a:tc>
              </a:tr>
              <a:tr h="370840">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r>
            </a:tbl>
          </a:graphicData>
        </a:graphic>
      </p:graphicFrame>
      <p:sp>
        <p:nvSpPr>
          <p:cNvPr id="3" name="Title 2"/>
          <p:cNvSpPr>
            <a:spLocks noGrp="1"/>
          </p:cNvSpPr>
          <p:nvPr>
            <p:ph type="title"/>
          </p:nvPr>
        </p:nvSpPr>
        <p:spPr/>
        <p:txBody>
          <a:bodyPr/>
          <a:lstStyle/>
          <a:p>
            <a:r>
              <a:rPr lang="en-CA" dirty="0" smtClean="0"/>
              <a:t>Analysis of parties in upper and lower </a:t>
            </a:r>
            <a:r>
              <a:rPr lang="en-CA" dirty="0" err="1" smtClean="0"/>
              <a:t>canada</a:t>
            </a:r>
            <a:endParaRPr lang="en-CA" dirty="0"/>
          </a:p>
        </p:txBody>
      </p:sp>
    </p:spTree>
    <p:extLst>
      <p:ext uri="{BB962C8B-B14F-4D97-AF65-F5344CB8AC3E}">
        <p14:creationId xmlns:p14="http://schemas.microsoft.com/office/powerpoint/2010/main" val="3442993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Look in booklet and textbook</a:t>
            </a:r>
            <a:endParaRPr lang="en-CA" dirty="0"/>
          </a:p>
        </p:txBody>
      </p:sp>
      <p:sp>
        <p:nvSpPr>
          <p:cNvPr id="3" name="Title 2"/>
          <p:cNvSpPr>
            <a:spLocks noGrp="1"/>
          </p:cNvSpPr>
          <p:nvPr>
            <p:ph type="title"/>
          </p:nvPr>
        </p:nvSpPr>
        <p:spPr/>
        <p:txBody>
          <a:bodyPr/>
          <a:lstStyle/>
          <a:p>
            <a:r>
              <a:rPr lang="en-CA" dirty="0" smtClean="0"/>
              <a:t>The issues in upper and lower </a:t>
            </a:r>
            <a:r>
              <a:rPr lang="en-CA" dirty="0" err="1" smtClean="0"/>
              <a:t>canada</a:t>
            </a:r>
            <a:endParaRPr lang="en-CA" dirty="0"/>
          </a:p>
        </p:txBody>
      </p:sp>
      <p:sp>
        <p:nvSpPr>
          <p:cNvPr id="4" name="Oval 3"/>
          <p:cNvSpPr/>
          <p:nvPr/>
        </p:nvSpPr>
        <p:spPr>
          <a:xfrm>
            <a:off x="755576" y="2708920"/>
            <a:ext cx="4752528" cy="360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5" name="Oval 4"/>
          <p:cNvSpPr/>
          <p:nvPr/>
        </p:nvSpPr>
        <p:spPr>
          <a:xfrm>
            <a:off x="4067944" y="2733373"/>
            <a:ext cx="4355976" cy="36004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929956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23546021"/>
              </p:ext>
            </p:extLst>
          </p:nvPr>
        </p:nvGraphicFramePr>
        <p:xfrm>
          <a:off x="698500" y="2247900"/>
          <a:ext cx="7689924" cy="1854200"/>
        </p:xfrm>
        <a:graphic>
          <a:graphicData uri="http://schemas.openxmlformats.org/drawingml/2006/table">
            <a:tbl>
              <a:tblPr firstRow="1" bandRow="1">
                <a:tableStyleId>{5C22544A-7EE6-4342-B048-85BDC9FD1C3A}</a:tableStyleId>
              </a:tblPr>
              <a:tblGrid>
                <a:gridCol w="3844962"/>
                <a:gridCol w="3844962"/>
              </a:tblGrid>
              <a:tr h="370840">
                <a:tc>
                  <a:txBody>
                    <a:bodyPr/>
                    <a:lstStyle/>
                    <a:p>
                      <a:r>
                        <a:rPr lang="en-CA" dirty="0" smtClean="0"/>
                        <a:t>issues</a:t>
                      </a:r>
                      <a:endParaRPr lang="en-CA" dirty="0"/>
                    </a:p>
                  </a:txBody>
                  <a:tcPr/>
                </a:tc>
                <a:tc>
                  <a:txBody>
                    <a:bodyPr/>
                    <a:lstStyle/>
                    <a:p>
                      <a:r>
                        <a:rPr lang="en-CA" dirty="0" smtClean="0"/>
                        <a:t>importance</a:t>
                      </a:r>
                      <a:endParaRPr lang="en-CA" dirty="0"/>
                    </a:p>
                  </a:txBody>
                  <a:tcPr/>
                </a:tc>
              </a:tr>
              <a:tr h="370840">
                <a:tc>
                  <a:txBody>
                    <a:bodyPr/>
                    <a:lstStyle/>
                    <a:p>
                      <a:endParaRPr lang="en-CA"/>
                    </a:p>
                  </a:txBody>
                  <a:tcPr/>
                </a:tc>
                <a:tc>
                  <a:txBody>
                    <a:bodyPr/>
                    <a:lstStyle/>
                    <a:p>
                      <a:endParaRPr lang="en-CA"/>
                    </a:p>
                  </a:txBody>
                  <a:tcPr/>
                </a:tc>
              </a:tr>
              <a:tr h="370840">
                <a:tc>
                  <a:txBody>
                    <a:bodyPr/>
                    <a:lstStyle/>
                    <a:p>
                      <a:endParaRPr lang="en-CA"/>
                    </a:p>
                  </a:txBody>
                  <a:tcPr/>
                </a:tc>
                <a:tc>
                  <a:txBody>
                    <a:bodyPr/>
                    <a:lstStyle/>
                    <a:p>
                      <a:endParaRPr lang="en-CA"/>
                    </a:p>
                  </a:txBody>
                  <a:tcPr/>
                </a:tc>
              </a:tr>
              <a:tr h="370840">
                <a:tc>
                  <a:txBody>
                    <a:bodyPr/>
                    <a:lstStyle/>
                    <a:p>
                      <a:endParaRPr lang="en-CA"/>
                    </a:p>
                  </a:txBody>
                  <a:tcPr/>
                </a:tc>
                <a:tc>
                  <a:txBody>
                    <a:bodyPr/>
                    <a:lstStyle/>
                    <a:p>
                      <a:endParaRPr lang="en-CA"/>
                    </a:p>
                  </a:txBody>
                  <a:tcPr/>
                </a:tc>
              </a:tr>
              <a:tr h="370840">
                <a:tc>
                  <a:txBody>
                    <a:bodyPr/>
                    <a:lstStyle/>
                    <a:p>
                      <a:endParaRPr lang="en-CA"/>
                    </a:p>
                  </a:txBody>
                  <a:tcPr/>
                </a:tc>
                <a:tc>
                  <a:txBody>
                    <a:bodyPr/>
                    <a:lstStyle/>
                    <a:p>
                      <a:endParaRPr lang="en-CA" dirty="0"/>
                    </a:p>
                  </a:txBody>
                  <a:tcPr/>
                </a:tc>
              </a:tr>
            </a:tbl>
          </a:graphicData>
        </a:graphic>
      </p:graphicFrame>
      <p:sp>
        <p:nvSpPr>
          <p:cNvPr id="3" name="Title 2"/>
          <p:cNvSpPr>
            <a:spLocks noGrp="1"/>
          </p:cNvSpPr>
          <p:nvPr>
            <p:ph type="title"/>
          </p:nvPr>
        </p:nvSpPr>
        <p:spPr/>
        <p:txBody>
          <a:bodyPr/>
          <a:lstStyle/>
          <a:p>
            <a:r>
              <a:rPr lang="en-CA" dirty="0" smtClean="0"/>
              <a:t>Ranking </a:t>
            </a:r>
            <a:r>
              <a:rPr lang="en-CA" dirty="0" err="1" smtClean="0"/>
              <a:t>ladderof</a:t>
            </a:r>
            <a:r>
              <a:rPr lang="en-CA" dirty="0" smtClean="0"/>
              <a:t> those issues</a:t>
            </a:r>
            <a:endParaRPr lang="en-CA" dirty="0"/>
          </a:p>
        </p:txBody>
      </p:sp>
    </p:spTree>
    <p:extLst>
      <p:ext uri="{BB962C8B-B14F-4D97-AF65-F5344CB8AC3E}">
        <p14:creationId xmlns:p14="http://schemas.microsoft.com/office/powerpoint/2010/main" val="2531886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9642080"/>
              </p:ext>
            </p:extLst>
          </p:nvPr>
        </p:nvGraphicFramePr>
        <p:xfrm>
          <a:off x="683568" y="1052736"/>
          <a:ext cx="7977956" cy="5591924"/>
        </p:xfrm>
        <a:graphic>
          <a:graphicData uri="http://schemas.openxmlformats.org/drawingml/2006/table">
            <a:tbl>
              <a:tblPr firstRow="1" bandRow="1">
                <a:tableStyleId>{5C22544A-7EE6-4342-B048-85BDC9FD1C3A}</a:tableStyleId>
              </a:tblPr>
              <a:tblGrid>
                <a:gridCol w="1994489"/>
                <a:gridCol w="1994489"/>
                <a:gridCol w="1994489"/>
                <a:gridCol w="1994489"/>
              </a:tblGrid>
              <a:tr h="370840">
                <a:tc>
                  <a:txBody>
                    <a:bodyPr/>
                    <a:lstStyle/>
                    <a:p>
                      <a:r>
                        <a:rPr lang="en-CA" dirty="0" smtClean="0"/>
                        <a:t>Party names</a:t>
                      </a:r>
                      <a:endParaRPr lang="en-CA" dirty="0"/>
                    </a:p>
                  </a:txBody>
                  <a:tcPr/>
                </a:tc>
                <a:tc>
                  <a:txBody>
                    <a:bodyPr/>
                    <a:lstStyle/>
                    <a:p>
                      <a:r>
                        <a:rPr lang="en-CA" dirty="0" smtClean="0"/>
                        <a:t>Relationship to the government</a:t>
                      </a:r>
                      <a:endParaRPr lang="en-CA" dirty="0"/>
                    </a:p>
                  </a:txBody>
                  <a:tcPr/>
                </a:tc>
                <a:tc>
                  <a:txBody>
                    <a:bodyPr/>
                    <a:lstStyle/>
                    <a:p>
                      <a:r>
                        <a:rPr lang="en-CA" dirty="0" smtClean="0"/>
                        <a:t>Beliefs and policies</a:t>
                      </a:r>
                      <a:endParaRPr lang="en-CA" dirty="0"/>
                    </a:p>
                  </a:txBody>
                  <a:tcPr/>
                </a:tc>
                <a:tc>
                  <a:txBody>
                    <a:bodyPr/>
                    <a:lstStyle/>
                    <a:p>
                      <a:r>
                        <a:rPr lang="en-CA" dirty="0" smtClean="0"/>
                        <a:t>membership</a:t>
                      </a:r>
                      <a:endParaRPr lang="en-CA" dirty="0"/>
                    </a:p>
                  </a:txBody>
                  <a:tcPr/>
                </a:tc>
              </a:tr>
              <a:tr h="1477124">
                <a:tc>
                  <a:txBody>
                    <a:bodyPr/>
                    <a:lstStyle/>
                    <a:p>
                      <a:r>
                        <a:rPr lang="en-CA" dirty="0" smtClean="0"/>
                        <a:t>British party(</a:t>
                      </a:r>
                      <a:r>
                        <a:rPr lang="en-CA" baseline="0" dirty="0" smtClean="0"/>
                        <a:t> Tories)</a:t>
                      </a:r>
                      <a:endParaRPr lang="en-CA" dirty="0" smtClean="0"/>
                    </a:p>
                  </a:txBody>
                  <a:tcPr/>
                </a:tc>
                <a:tc>
                  <a:txBody>
                    <a:bodyPr/>
                    <a:lstStyle/>
                    <a:p>
                      <a:r>
                        <a:rPr lang="en-CA" dirty="0" smtClean="0"/>
                        <a:t>They supported the </a:t>
                      </a:r>
                      <a:r>
                        <a:rPr lang="en-CA" baseline="0" dirty="0" smtClean="0"/>
                        <a:t> British government in Canada</a:t>
                      </a:r>
                      <a:endParaRPr lang="en-CA" dirty="0"/>
                    </a:p>
                  </a:txBody>
                  <a:tcPr/>
                </a:tc>
                <a:tc>
                  <a:txBody>
                    <a:bodyPr/>
                    <a:lstStyle/>
                    <a:p>
                      <a:r>
                        <a:rPr lang="en-CA" dirty="0" smtClean="0"/>
                        <a:t>They </a:t>
                      </a:r>
                      <a:r>
                        <a:rPr lang="en-CA" baseline="0" dirty="0" smtClean="0"/>
                        <a:t> preferred </a:t>
                      </a:r>
                      <a:r>
                        <a:rPr lang="en-CA" dirty="0" smtClean="0"/>
                        <a:t>tradition  and stability </a:t>
                      </a:r>
                    </a:p>
                    <a:p>
                      <a:r>
                        <a:rPr lang="en-CA" dirty="0" smtClean="0"/>
                        <a:t> were suspicious of any major changes</a:t>
                      </a:r>
                      <a:endParaRPr lang="en-CA" dirty="0"/>
                    </a:p>
                  </a:txBody>
                  <a:tcPr/>
                </a:tc>
                <a:tc>
                  <a:txBody>
                    <a:bodyPr/>
                    <a:lstStyle/>
                    <a:p>
                      <a:r>
                        <a:rPr lang="en-CA" dirty="0" smtClean="0"/>
                        <a:t>You</a:t>
                      </a:r>
                      <a:r>
                        <a:rPr lang="en-CA" baseline="0" dirty="0" smtClean="0"/>
                        <a:t> had to be apart of the elite of society </a:t>
                      </a:r>
                    </a:p>
                    <a:p>
                      <a:r>
                        <a:rPr lang="en-CA" baseline="0" dirty="0" smtClean="0"/>
                        <a:t>Not anyone could join. </a:t>
                      </a:r>
                      <a:endParaRPr lang="en-CA" dirty="0"/>
                    </a:p>
                  </a:txBody>
                  <a:tcPr/>
                </a:tc>
              </a:tr>
              <a:tr h="370840">
                <a:tc rowSpan="2">
                  <a:txBody>
                    <a:bodyPr/>
                    <a:lstStyle/>
                    <a:p>
                      <a:r>
                        <a:rPr lang="en-CA" baseline="0" dirty="0" err="1" smtClean="0"/>
                        <a:t>Parti</a:t>
                      </a:r>
                      <a:r>
                        <a:rPr lang="en-CA" baseline="0" dirty="0" smtClean="0"/>
                        <a:t> </a:t>
                      </a:r>
                      <a:r>
                        <a:rPr lang="en-CA" baseline="0" dirty="0" err="1" smtClean="0"/>
                        <a:t>Canadiens</a:t>
                      </a:r>
                      <a:r>
                        <a:rPr lang="en-CA" baseline="0" dirty="0" smtClean="0"/>
                        <a:t>( Reformers) </a:t>
                      </a:r>
                    </a:p>
                    <a:p>
                      <a:r>
                        <a:rPr lang="en-CA" baseline="0" dirty="0" smtClean="0"/>
                        <a:t>Made up of both reformers and radicals</a:t>
                      </a:r>
                      <a:endParaRPr lang="en-CA" dirty="0"/>
                    </a:p>
                  </a:txBody>
                  <a:tcPr/>
                </a:tc>
                <a:tc>
                  <a:txBody>
                    <a:bodyPr/>
                    <a:lstStyle/>
                    <a:p>
                      <a:r>
                        <a:rPr lang="en-CA" dirty="0" smtClean="0"/>
                        <a:t>They support the British</a:t>
                      </a:r>
                      <a:r>
                        <a:rPr lang="en-CA" baseline="0" dirty="0" smtClean="0"/>
                        <a:t> government  but thought the colonies could handle more responsibility</a:t>
                      </a:r>
                      <a:endParaRPr lang="en-CA" dirty="0"/>
                    </a:p>
                  </a:txBody>
                  <a:tcPr/>
                </a:tc>
                <a:tc>
                  <a:txBody>
                    <a:bodyPr/>
                    <a:lstStyle/>
                    <a:p>
                      <a:r>
                        <a:rPr lang="en-CA" dirty="0" smtClean="0"/>
                        <a:t>They believed in responsible  and representative government </a:t>
                      </a:r>
                      <a:endParaRPr lang="en-CA" dirty="0"/>
                    </a:p>
                  </a:txBody>
                  <a:tcPr/>
                </a:tc>
                <a:tc>
                  <a:txBody>
                    <a:bodyPr/>
                    <a:lstStyle/>
                    <a:p>
                      <a:r>
                        <a:rPr lang="en-CA" dirty="0" smtClean="0"/>
                        <a:t>They were </a:t>
                      </a:r>
                      <a:r>
                        <a:rPr lang="en-CA" b="1" i="1" dirty="0" smtClean="0"/>
                        <a:t>not </a:t>
                      </a:r>
                      <a:r>
                        <a:rPr lang="en-CA" dirty="0" smtClean="0"/>
                        <a:t>apart of the elite they were a mixture of French Canadian</a:t>
                      </a:r>
                      <a:r>
                        <a:rPr lang="en-CA" baseline="0" dirty="0" smtClean="0"/>
                        <a:t> and Irish Canadians </a:t>
                      </a:r>
                      <a:endParaRPr lang="en-CA" dirty="0"/>
                    </a:p>
                  </a:txBody>
                  <a:tcPr/>
                </a:tc>
              </a:tr>
              <a:tr h="370840">
                <a:tc vMerge="1">
                  <a:txBody>
                    <a:bodyPr/>
                    <a:lstStyle/>
                    <a:p>
                      <a:endParaRPr lang="en-CA" dirty="0"/>
                    </a:p>
                  </a:txBody>
                  <a:tcPr/>
                </a:tc>
                <a:tc>
                  <a:txBody>
                    <a:bodyPr/>
                    <a:lstStyle/>
                    <a:p>
                      <a:r>
                        <a:rPr lang="en-CA" dirty="0" smtClean="0"/>
                        <a:t>Radicals disliked the government  they would eventually rebel</a:t>
                      </a:r>
                      <a:endParaRPr lang="en-CA" dirty="0"/>
                    </a:p>
                  </a:txBody>
                  <a:tcPr/>
                </a:tc>
                <a:tc>
                  <a:txBody>
                    <a:bodyPr/>
                    <a:lstStyle/>
                    <a:p>
                      <a:r>
                        <a:rPr lang="en-CA" dirty="0" smtClean="0"/>
                        <a:t>They wanted change to happen quickly . They wanted to create  new society like in the US</a:t>
                      </a:r>
                      <a:endParaRPr lang="en-CA" dirty="0"/>
                    </a:p>
                  </a:txBody>
                  <a:tcPr/>
                </a:tc>
                <a:tc>
                  <a:txBody>
                    <a:bodyPr/>
                    <a:lstStyle/>
                    <a:p>
                      <a:endParaRPr lang="en-CA" dirty="0"/>
                    </a:p>
                  </a:txBody>
                  <a:tcPr/>
                </a:tc>
              </a:tr>
            </a:tbl>
          </a:graphicData>
        </a:graphic>
      </p:graphicFrame>
      <p:sp>
        <p:nvSpPr>
          <p:cNvPr id="3" name="Title 2"/>
          <p:cNvSpPr>
            <a:spLocks noGrp="1"/>
          </p:cNvSpPr>
          <p:nvPr>
            <p:ph type="title"/>
          </p:nvPr>
        </p:nvSpPr>
        <p:spPr>
          <a:xfrm>
            <a:off x="683568" y="116632"/>
            <a:ext cx="7756263" cy="1054250"/>
          </a:xfrm>
        </p:spPr>
        <p:txBody>
          <a:bodyPr/>
          <a:lstStyle/>
          <a:p>
            <a:r>
              <a:rPr lang="en-CA" sz="3200" dirty="0" smtClean="0"/>
              <a:t>Analysis of parties in upper and lower </a:t>
            </a:r>
            <a:r>
              <a:rPr lang="en-CA" sz="3200" dirty="0"/>
              <a:t>C</a:t>
            </a:r>
            <a:r>
              <a:rPr lang="en-CA" sz="3200" dirty="0" smtClean="0"/>
              <a:t>anada</a:t>
            </a:r>
            <a:endParaRPr lang="en-CA" sz="3200" dirty="0"/>
          </a:p>
        </p:txBody>
      </p:sp>
    </p:spTree>
    <p:extLst>
      <p:ext uri="{BB962C8B-B14F-4D97-AF65-F5344CB8AC3E}">
        <p14:creationId xmlns:p14="http://schemas.microsoft.com/office/powerpoint/2010/main" val="2877731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8385" y="3174938"/>
            <a:ext cx="1172453" cy="360039"/>
          </a:xfrm>
        </p:spPr>
        <p:txBody>
          <a:bodyPr>
            <a:noAutofit/>
          </a:bodyPr>
          <a:lstStyle/>
          <a:p>
            <a:pPr marL="0" indent="0">
              <a:buNone/>
            </a:pPr>
            <a:r>
              <a:rPr lang="en-CA" sz="1800" dirty="0" smtClean="0"/>
              <a:t>Political violence </a:t>
            </a:r>
            <a:endParaRPr lang="en-CA" sz="1800" dirty="0"/>
          </a:p>
        </p:txBody>
      </p:sp>
      <p:sp>
        <p:nvSpPr>
          <p:cNvPr id="3" name="Title 2"/>
          <p:cNvSpPr>
            <a:spLocks noGrp="1"/>
          </p:cNvSpPr>
          <p:nvPr>
            <p:ph type="title"/>
          </p:nvPr>
        </p:nvSpPr>
        <p:spPr/>
        <p:txBody>
          <a:bodyPr/>
          <a:lstStyle/>
          <a:p>
            <a:r>
              <a:rPr lang="en-CA" dirty="0" smtClean="0"/>
              <a:t>The issues in upper and lower </a:t>
            </a:r>
            <a:r>
              <a:rPr lang="en-CA" dirty="0" err="1" smtClean="0"/>
              <a:t>canada</a:t>
            </a:r>
            <a:endParaRPr lang="en-CA" dirty="0"/>
          </a:p>
        </p:txBody>
      </p:sp>
      <p:sp>
        <p:nvSpPr>
          <p:cNvPr id="4" name="Oval 3"/>
          <p:cNvSpPr/>
          <p:nvPr/>
        </p:nvSpPr>
        <p:spPr>
          <a:xfrm>
            <a:off x="755576" y="2708920"/>
            <a:ext cx="4752528" cy="3600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5" name="Oval 4"/>
          <p:cNvSpPr/>
          <p:nvPr/>
        </p:nvSpPr>
        <p:spPr>
          <a:xfrm>
            <a:off x="3563888" y="2708920"/>
            <a:ext cx="4355976" cy="3600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6" name="TextBox 5"/>
          <p:cNvSpPr txBox="1"/>
          <p:nvPr/>
        </p:nvSpPr>
        <p:spPr>
          <a:xfrm>
            <a:off x="3563888" y="3354958"/>
            <a:ext cx="1800200" cy="2308324"/>
          </a:xfrm>
          <a:prstGeom prst="rect">
            <a:avLst/>
          </a:prstGeom>
          <a:noFill/>
        </p:spPr>
        <p:txBody>
          <a:bodyPr wrap="square" rtlCol="0">
            <a:spAutoFit/>
          </a:bodyPr>
          <a:lstStyle/>
          <a:p>
            <a:pPr algn="ctr"/>
            <a:r>
              <a:rPr lang="en-CA" dirty="0">
                <a:solidFill>
                  <a:prstClr val="black"/>
                </a:solidFill>
              </a:rPr>
              <a:t>Language</a:t>
            </a:r>
          </a:p>
          <a:p>
            <a:pPr algn="ctr"/>
            <a:endParaRPr lang="en-CA" dirty="0">
              <a:solidFill>
                <a:prstClr val="black"/>
              </a:solidFill>
            </a:endParaRPr>
          </a:p>
          <a:p>
            <a:pPr algn="ctr"/>
            <a:r>
              <a:rPr lang="en-CA" dirty="0">
                <a:solidFill>
                  <a:prstClr val="black"/>
                </a:solidFill>
              </a:rPr>
              <a:t>Taxes</a:t>
            </a:r>
          </a:p>
          <a:p>
            <a:pPr algn="ctr"/>
            <a:endParaRPr lang="en-CA" dirty="0">
              <a:solidFill>
                <a:prstClr val="black"/>
              </a:solidFill>
            </a:endParaRPr>
          </a:p>
          <a:p>
            <a:pPr algn="ctr"/>
            <a:r>
              <a:rPr lang="en-CA" dirty="0">
                <a:solidFill>
                  <a:prstClr val="black"/>
                </a:solidFill>
              </a:rPr>
              <a:t>Roads vs canals</a:t>
            </a:r>
          </a:p>
          <a:p>
            <a:pPr algn="ctr"/>
            <a:endParaRPr lang="en-CA" dirty="0">
              <a:solidFill>
                <a:prstClr val="black"/>
              </a:solidFill>
            </a:endParaRPr>
          </a:p>
          <a:p>
            <a:pPr algn="ctr"/>
            <a:r>
              <a:rPr lang="en-CA" dirty="0">
                <a:solidFill>
                  <a:prstClr val="black"/>
                </a:solidFill>
              </a:rPr>
              <a:t>British immigration</a:t>
            </a:r>
            <a:endParaRPr lang="en-CA" dirty="0">
              <a:solidFill>
                <a:prstClr val="black"/>
              </a:solidFill>
            </a:endParaRPr>
          </a:p>
        </p:txBody>
      </p:sp>
      <p:sp>
        <p:nvSpPr>
          <p:cNvPr id="7" name="TextBox 6"/>
          <p:cNvSpPr txBox="1"/>
          <p:nvPr/>
        </p:nvSpPr>
        <p:spPr>
          <a:xfrm>
            <a:off x="29041" y="2354977"/>
            <a:ext cx="2952328" cy="707886"/>
          </a:xfrm>
          <a:prstGeom prst="rect">
            <a:avLst/>
          </a:prstGeom>
          <a:noFill/>
        </p:spPr>
        <p:txBody>
          <a:bodyPr wrap="square" rtlCol="0">
            <a:spAutoFit/>
          </a:bodyPr>
          <a:lstStyle/>
          <a:p>
            <a:pPr algn="ctr"/>
            <a:r>
              <a:rPr lang="en-CA" sz="2000" b="1" dirty="0">
                <a:solidFill>
                  <a:srgbClr val="FF0000"/>
                </a:solidFill>
              </a:rPr>
              <a:t>U</a:t>
            </a:r>
            <a:r>
              <a:rPr lang="en-CA" sz="2000" b="1" dirty="0">
                <a:solidFill>
                  <a:srgbClr val="FF0000"/>
                </a:solidFill>
              </a:rPr>
              <a:t>pper </a:t>
            </a:r>
            <a:r>
              <a:rPr lang="en-CA" sz="2000" b="1" dirty="0">
                <a:solidFill>
                  <a:srgbClr val="FF0000"/>
                </a:solidFill>
              </a:rPr>
              <a:t>C</a:t>
            </a:r>
            <a:r>
              <a:rPr lang="en-CA" sz="2000" b="1" dirty="0">
                <a:solidFill>
                  <a:srgbClr val="FF0000"/>
                </a:solidFill>
              </a:rPr>
              <a:t>anada and the </a:t>
            </a:r>
            <a:r>
              <a:rPr lang="en-CA" sz="2000" b="1" dirty="0">
                <a:solidFill>
                  <a:srgbClr val="FF0000"/>
                </a:solidFill>
              </a:rPr>
              <a:t>B</a:t>
            </a:r>
            <a:r>
              <a:rPr lang="en-CA" sz="2000" b="1" dirty="0">
                <a:solidFill>
                  <a:srgbClr val="FF0000"/>
                </a:solidFill>
              </a:rPr>
              <a:t>ritish party</a:t>
            </a:r>
            <a:endParaRPr lang="en-CA" sz="2000" b="1" dirty="0">
              <a:solidFill>
                <a:srgbClr val="FF0000"/>
              </a:solidFill>
            </a:endParaRPr>
          </a:p>
        </p:txBody>
      </p:sp>
      <p:sp>
        <p:nvSpPr>
          <p:cNvPr id="8" name="TextBox 7"/>
          <p:cNvSpPr txBox="1"/>
          <p:nvPr/>
        </p:nvSpPr>
        <p:spPr>
          <a:xfrm>
            <a:off x="6404612" y="2399061"/>
            <a:ext cx="2736304" cy="707886"/>
          </a:xfrm>
          <a:prstGeom prst="rect">
            <a:avLst/>
          </a:prstGeom>
          <a:noFill/>
        </p:spPr>
        <p:txBody>
          <a:bodyPr wrap="square" rtlCol="0">
            <a:spAutoFit/>
          </a:bodyPr>
          <a:lstStyle/>
          <a:p>
            <a:pPr algn="ctr"/>
            <a:r>
              <a:rPr lang="en-CA" sz="2000" b="1" dirty="0">
                <a:solidFill>
                  <a:srgbClr val="002060"/>
                </a:solidFill>
              </a:rPr>
              <a:t>Lower Canada and the </a:t>
            </a:r>
            <a:r>
              <a:rPr lang="en-CA" sz="2000" b="1" dirty="0" err="1">
                <a:solidFill>
                  <a:srgbClr val="002060"/>
                </a:solidFill>
              </a:rPr>
              <a:t>Parti</a:t>
            </a:r>
            <a:r>
              <a:rPr lang="en-CA" sz="2000" b="1" dirty="0">
                <a:solidFill>
                  <a:srgbClr val="002060"/>
                </a:solidFill>
              </a:rPr>
              <a:t> </a:t>
            </a:r>
            <a:r>
              <a:rPr lang="en-CA" sz="2000" b="1" dirty="0" err="1">
                <a:solidFill>
                  <a:srgbClr val="002060"/>
                </a:solidFill>
              </a:rPr>
              <a:t>Canadien</a:t>
            </a:r>
            <a:endParaRPr lang="en-CA" sz="2000" b="1" dirty="0">
              <a:solidFill>
                <a:srgbClr val="002060"/>
              </a:solidFill>
            </a:endParaRPr>
          </a:p>
        </p:txBody>
      </p:sp>
      <p:sp>
        <p:nvSpPr>
          <p:cNvPr id="9" name="TextBox 8"/>
          <p:cNvSpPr txBox="1"/>
          <p:nvPr/>
        </p:nvSpPr>
        <p:spPr>
          <a:xfrm>
            <a:off x="983884" y="4324454"/>
            <a:ext cx="1656184" cy="369332"/>
          </a:xfrm>
          <a:prstGeom prst="rect">
            <a:avLst/>
          </a:prstGeom>
          <a:noFill/>
        </p:spPr>
        <p:txBody>
          <a:bodyPr wrap="square" rtlCol="0">
            <a:spAutoFit/>
          </a:bodyPr>
          <a:lstStyle/>
          <a:p>
            <a:r>
              <a:rPr lang="en-CA" dirty="0">
                <a:solidFill>
                  <a:prstClr val="black"/>
                </a:solidFill>
              </a:rPr>
              <a:t>Family compact</a:t>
            </a:r>
          </a:p>
        </p:txBody>
      </p:sp>
      <p:sp>
        <p:nvSpPr>
          <p:cNvPr id="10" name="TextBox 9"/>
          <p:cNvSpPr txBox="1"/>
          <p:nvPr/>
        </p:nvSpPr>
        <p:spPr>
          <a:xfrm>
            <a:off x="6244236" y="4324454"/>
            <a:ext cx="1576265" cy="369332"/>
          </a:xfrm>
          <a:prstGeom prst="rect">
            <a:avLst/>
          </a:prstGeom>
          <a:noFill/>
        </p:spPr>
        <p:txBody>
          <a:bodyPr wrap="none" rtlCol="0">
            <a:spAutoFit/>
          </a:bodyPr>
          <a:lstStyle/>
          <a:p>
            <a:r>
              <a:rPr lang="en-CA" dirty="0">
                <a:solidFill>
                  <a:prstClr val="black"/>
                </a:solidFill>
              </a:rPr>
              <a:t>Chateau clique</a:t>
            </a:r>
            <a:endParaRPr lang="en-CA" dirty="0">
              <a:solidFill>
                <a:prstClr val="black"/>
              </a:solidFill>
            </a:endParaRPr>
          </a:p>
        </p:txBody>
      </p:sp>
      <p:sp>
        <p:nvSpPr>
          <p:cNvPr id="12" name="TextBox 11"/>
          <p:cNvSpPr txBox="1"/>
          <p:nvPr/>
        </p:nvSpPr>
        <p:spPr>
          <a:xfrm>
            <a:off x="1734250" y="5057287"/>
            <a:ext cx="1692188" cy="369332"/>
          </a:xfrm>
          <a:prstGeom prst="rect">
            <a:avLst/>
          </a:prstGeom>
          <a:noFill/>
        </p:spPr>
        <p:txBody>
          <a:bodyPr wrap="square" rtlCol="0">
            <a:spAutoFit/>
          </a:bodyPr>
          <a:lstStyle/>
          <a:p>
            <a:r>
              <a:rPr lang="en-CA" dirty="0">
                <a:solidFill>
                  <a:prstClr val="black"/>
                </a:solidFill>
              </a:rPr>
              <a:t>Land </a:t>
            </a:r>
            <a:endParaRPr lang="en-CA" dirty="0">
              <a:solidFill>
                <a:prstClr val="black"/>
              </a:solidFill>
            </a:endParaRPr>
          </a:p>
        </p:txBody>
      </p:sp>
      <p:sp>
        <p:nvSpPr>
          <p:cNvPr id="13" name="TextBox 12"/>
          <p:cNvSpPr txBox="1"/>
          <p:nvPr/>
        </p:nvSpPr>
        <p:spPr>
          <a:xfrm>
            <a:off x="7452320" y="5426619"/>
            <a:ext cx="1584176" cy="646331"/>
          </a:xfrm>
          <a:prstGeom prst="rect">
            <a:avLst/>
          </a:prstGeom>
          <a:noFill/>
        </p:spPr>
        <p:txBody>
          <a:bodyPr wrap="square" rtlCol="0">
            <a:spAutoFit/>
          </a:bodyPr>
          <a:lstStyle/>
          <a:p>
            <a:r>
              <a:rPr lang="en-CA" dirty="0">
                <a:solidFill>
                  <a:prstClr val="black"/>
                </a:solidFill>
              </a:rPr>
              <a:t>Agricultural crisis</a:t>
            </a:r>
            <a:endParaRPr lang="en-CA" dirty="0">
              <a:solidFill>
                <a:prstClr val="black"/>
              </a:solidFill>
            </a:endParaRPr>
          </a:p>
        </p:txBody>
      </p:sp>
      <p:sp>
        <p:nvSpPr>
          <p:cNvPr id="14" name="TextBox 13"/>
          <p:cNvSpPr txBox="1"/>
          <p:nvPr/>
        </p:nvSpPr>
        <p:spPr>
          <a:xfrm>
            <a:off x="1403648" y="3501008"/>
            <a:ext cx="1577721" cy="646331"/>
          </a:xfrm>
          <a:prstGeom prst="rect">
            <a:avLst/>
          </a:prstGeom>
          <a:noFill/>
        </p:spPr>
        <p:txBody>
          <a:bodyPr wrap="square" rtlCol="0">
            <a:spAutoFit/>
          </a:bodyPr>
          <a:lstStyle/>
          <a:p>
            <a:r>
              <a:rPr lang="en-CA" dirty="0">
                <a:solidFill>
                  <a:prstClr val="black"/>
                </a:solidFill>
              </a:rPr>
              <a:t>Weakening economy</a:t>
            </a:r>
            <a:endParaRPr lang="en-CA" dirty="0">
              <a:solidFill>
                <a:prstClr val="black"/>
              </a:solidFill>
            </a:endParaRPr>
          </a:p>
        </p:txBody>
      </p:sp>
      <p:sp>
        <p:nvSpPr>
          <p:cNvPr id="15" name="TextBox 14"/>
          <p:cNvSpPr txBox="1"/>
          <p:nvPr/>
        </p:nvSpPr>
        <p:spPr>
          <a:xfrm>
            <a:off x="1811976" y="5555289"/>
            <a:ext cx="1692188" cy="1200329"/>
          </a:xfrm>
          <a:prstGeom prst="rect">
            <a:avLst/>
          </a:prstGeom>
          <a:noFill/>
        </p:spPr>
        <p:txBody>
          <a:bodyPr wrap="square" rtlCol="0">
            <a:spAutoFit/>
          </a:bodyPr>
          <a:lstStyle/>
          <a:p>
            <a:r>
              <a:rPr lang="en-CA" dirty="0">
                <a:solidFill>
                  <a:prstClr val="black"/>
                </a:solidFill>
              </a:rPr>
              <a:t>For because they want to increase there population. </a:t>
            </a:r>
            <a:endParaRPr lang="en-CA" dirty="0">
              <a:solidFill>
                <a:prstClr val="black"/>
              </a:solidFill>
            </a:endParaRPr>
          </a:p>
        </p:txBody>
      </p:sp>
      <p:cxnSp>
        <p:nvCxnSpPr>
          <p:cNvPr id="17" name="Straight Arrow Connector 16"/>
          <p:cNvCxnSpPr/>
          <p:nvPr/>
        </p:nvCxnSpPr>
        <p:spPr>
          <a:xfrm flipH="1">
            <a:off x="3504164" y="5426619"/>
            <a:ext cx="419764" cy="128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076056" y="5490954"/>
            <a:ext cx="432048" cy="17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58518" y="5053826"/>
            <a:ext cx="1692188" cy="2031325"/>
          </a:xfrm>
          <a:prstGeom prst="rect">
            <a:avLst/>
          </a:prstGeom>
          <a:noFill/>
        </p:spPr>
        <p:txBody>
          <a:bodyPr wrap="square" rtlCol="0">
            <a:spAutoFit/>
          </a:bodyPr>
          <a:lstStyle/>
          <a:p>
            <a:pPr algn="ctr"/>
            <a:r>
              <a:rPr lang="en-CA" dirty="0">
                <a:solidFill>
                  <a:prstClr val="black"/>
                </a:solidFill>
              </a:rPr>
              <a:t>Against because they lost much of there homeland and the British  did not respect the catholic religion </a:t>
            </a:r>
            <a:endParaRPr lang="en-CA" dirty="0">
              <a:solidFill>
                <a:prstClr val="black"/>
              </a:solidFill>
            </a:endParaRPr>
          </a:p>
        </p:txBody>
      </p:sp>
    </p:spTree>
    <p:extLst>
      <p:ext uri="{BB962C8B-B14F-4D97-AF65-F5344CB8AC3E}">
        <p14:creationId xmlns:p14="http://schemas.microsoft.com/office/powerpoint/2010/main" val="35297556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2014</Words>
  <Application>Microsoft Office PowerPoint</Application>
  <PresentationFormat>On-screen Show (4:3)</PresentationFormat>
  <Paragraphs>241</Paragraphs>
  <Slides>45</Slides>
  <Notes>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Hardcover</vt:lpstr>
      <vt:lpstr>After the Constitutional Act of 1791</vt:lpstr>
      <vt:lpstr>Canada a people’s history </vt:lpstr>
      <vt:lpstr>Canada a people’s history </vt:lpstr>
      <vt:lpstr>Today’s objectives</vt:lpstr>
      <vt:lpstr>Analysis of parties in upper and lower canada</vt:lpstr>
      <vt:lpstr>The issues in upper and lower canada</vt:lpstr>
      <vt:lpstr>Ranking ladderof those issues</vt:lpstr>
      <vt:lpstr>Analysis of parties in upper and lower Canada</vt:lpstr>
      <vt:lpstr>The issues in upper and lower canada</vt:lpstr>
      <vt:lpstr>Ranking ladderof those issues</vt:lpstr>
      <vt:lpstr>PowerPoint Presentation</vt:lpstr>
      <vt:lpstr>Canada’s Legislative Assembly</vt:lpstr>
      <vt:lpstr>Parliamentary procedures</vt:lpstr>
      <vt:lpstr>Debrief </vt:lpstr>
      <vt:lpstr>Debrief </vt:lpstr>
      <vt:lpstr>The Ukraine today</vt:lpstr>
      <vt:lpstr>The Ukraine today</vt:lpstr>
      <vt:lpstr>Parliament: Battle and the Press</vt:lpstr>
      <vt:lpstr>Parliament: Battle and the Press</vt:lpstr>
      <vt:lpstr>How is a bill passed?</vt:lpstr>
      <vt:lpstr>What is Responsible vs Representative Government ?</vt:lpstr>
      <vt:lpstr> Representative Government ?</vt:lpstr>
      <vt:lpstr>Responsible Government</vt:lpstr>
      <vt:lpstr>Now change this into Responsible Government</vt:lpstr>
      <vt:lpstr>Definitions</vt:lpstr>
      <vt:lpstr>Moving towards confrontation**</vt:lpstr>
      <vt:lpstr>Moving towards confrontation**</vt:lpstr>
      <vt:lpstr>Moving towards confrontation**</vt:lpstr>
      <vt:lpstr>Moving towards confrontation**</vt:lpstr>
      <vt:lpstr>1834 - 92 resolutions</vt:lpstr>
      <vt:lpstr>Did the 92 resolutions work?</vt:lpstr>
      <vt:lpstr>Responsible vs Representative</vt:lpstr>
      <vt:lpstr>Rebellions: video breakdown</vt:lpstr>
      <vt:lpstr>Rebellions</vt:lpstr>
      <vt:lpstr>Newspaper article about the Rebellions of 1837-1838</vt:lpstr>
      <vt:lpstr>The 5 “W”s and 1 “H”</vt:lpstr>
      <vt:lpstr>Example:</vt:lpstr>
      <vt:lpstr>The Inverted Pyramid</vt:lpstr>
      <vt:lpstr>The Inverted Pyramid</vt:lpstr>
      <vt:lpstr>SOME MORE TIPS… It’s About People</vt:lpstr>
      <vt:lpstr>Have An Angle</vt:lpstr>
      <vt:lpstr>Keep It Objective</vt:lpstr>
      <vt:lpstr>Quote People</vt:lpstr>
      <vt:lpstr>Don’t Get Flowery</vt:lpstr>
      <vt:lpstr>You will be mark 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 the Constitutional Act of 1791</dc:title>
  <dc:creator>Emma Doorly</dc:creator>
  <cp:lastModifiedBy>Emma Doorly</cp:lastModifiedBy>
  <cp:revision>2</cp:revision>
  <dcterms:created xsi:type="dcterms:W3CDTF">2014-03-15T18:49:46Z</dcterms:created>
  <dcterms:modified xsi:type="dcterms:W3CDTF">2014-03-15T19:01:44Z</dcterms:modified>
</cp:coreProperties>
</file>