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10160000" cy="9245600"/>
  <p:notesSz cx="6858000" cy="9144000"/>
  <p:embeddedFontLst>
    <p:embeddedFont>
      <p:font typeface="Calibri" panose="020F0502020204030204" pitchFamily="34" charset="0"/>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752" y="-96"/>
      </p:cViewPr>
      <p:guideLst>
        <p:guide orient="horz" pos="2912"/>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72131"/>
            <a:ext cx="8636000" cy="1981811"/>
          </a:xfrm>
        </p:spPr>
        <p:txBody>
          <a:bodyPr/>
          <a:lstStyle/>
          <a:p>
            <a:r>
              <a:rPr lang="en-US" smtClean="0"/>
              <a:t>Click to edit Master title style</a:t>
            </a:r>
            <a:endParaRPr lang="en-CA"/>
          </a:p>
        </p:txBody>
      </p:sp>
      <p:sp>
        <p:nvSpPr>
          <p:cNvPr id="3" name="Subtitle 2"/>
          <p:cNvSpPr>
            <a:spLocks noGrp="1"/>
          </p:cNvSpPr>
          <p:nvPr>
            <p:ph type="subTitle" idx="1"/>
          </p:nvPr>
        </p:nvSpPr>
        <p:spPr>
          <a:xfrm>
            <a:off x="1524000" y="5239174"/>
            <a:ext cx="7112000" cy="236276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503E56C-1341-4CFF-88FD-0826E1689839}" type="datetimeFigureOut">
              <a:rPr lang="en-CA" smtClean="0"/>
              <a:t>03/11/2013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C500C00-F718-473F-9186-E87CD344425A}" type="slidenum">
              <a:rPr lang="en-CA" smtClean="0"/>
              <a:t>‹#›</a:t>
            </a:fld>
            <a:endParaRPr lang="en-CA"/>
          </a:p>
        </p:txBody>
      </p:sp>
    </p:spTree>
    <p:extLst>
      <p:ext uri="{BB962C8B-B14F-4D97-AF65-F5344CB8AC3E}">
        <p14:creationId xmlns:p14="http://schemas.microsoft.com/office/powerpoint/2010/main" val="223914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503E56C-1341-4CFF-88FD-0826E1689839}" type="datetimeFigureOut">
              <a:rPr lang="en-CA" smtClean="0"/>
              <a:t>03/11/2013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C500C00-F718-473F-9186-E87CD344425A}" type="slidenum">
              <a:rPr lang="en-CA" smtClean="0"/>
              <a:t>‹#›</a:t>
            </a:fld>
            <a:endParaRPr lang="en-CA"/>
          </a:p>
        </p:txBody>
      </p:sp>
    </p:spTree>
    <p:extLst>
      <p:ext uri="{BB962C8B-B14F-4D97-AF65-F5344CB8AC3E}">
        <p14:creationId xmlns:p14="http://schemas.microsoft.com/office/powerpoint/2010/main" val="158107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0255"/>
            <a:ext cx="2286000" cy="788872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508001" y="370255"/>
            <a:ext cx="6688667" cy="78887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503E56C-1341-4CFF-88FD-0826E1689839}" type="datetimeFigureOut">
              <a:rPr lang="en-CA" smtClean="0"/>
              <a:t>03/11/2013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C500C00-F718-473F-9186-E87CD344425A}" type="slidenum">
              <a:rPr lang="en-CA" smtClean="0"/>
              <a:t>‹#›</a:t>
            </a:fld>
            <a:endParaRPr lang="en-CA"/>
          </a:p>
        </p:txBody>
      </p:sp>
    </p:spTree>
    <p:extLst>
      <p:ext uri="{BB962C8B-B14F-4D97-AF65-F5344CB8AC3E}">
        <p14:creationId xmlns:p14="http://schemas.microsoft.com/office/powerpoint/2010/main" val="362823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503E56C-1341-4CFF-88FD-0826E1689839}" type="datetimeFigureOut">
              <a:rPr lang="en-CA" smtClean="0"/>
              <a:t>03/11/2013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C500C00-F718-473F-9186-E87CD344425A}" type="slidenum">
              <a:rPr lang="en-CA" smtClean="0"/>
              <a:t>‹#›</a:t>
            </a:fld>
            <a:endParaRPr lang="en-CA"/>
          </a:p>
        </p:txBody>
      </p:sp>
    </p:spTree>
    <p:extLst>
      <p:ext uri="{BB962C8B-B14F-4D97-AF65-F5344CB8AC3E}">
        <p14:creationId xmlns:p14="http://schemas.microsoft.com/office/powerpoint/2010/main" val="205457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41156"/>
            <a:ext cx="8636000" cy="1836279"/>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802570" y="3918681"/>
            <a:ext cx="8636000" cy="20224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03E56C-1341-4CFF-88FD-0826E1689839}" type="datetimeFigureOut">
              <a:rPr lang="en-CA" smtClean="0"/>
              <a:t>03/11/2013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C500C00-F718-473F-9186-E87CD344425A}" type="slidenum">
              <a:rPr lang="en-CA" smtClean="0"/>
              <a:t>‹#›</a:t>
            </a:fld>
            <a:endParaRPr lang="en-CA"/>
          </a:p>
        </p:txBody>
      </p:sp>
    </p:spTree>
    <p:extLst>
      <p:ext uri="{BB962C8B-B14F-4D97-AF65-F5344CB8AC3E}">
        <p14:creationId xmlns:p14="http://schemas.microsoft.com/office/powerpoint/2010/main" val="45572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508000" y="2157309"/>
            <a:ext cx="4487333" cy="61016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164667" y="2157309"/>
            <a:ext cx="4487333" cy="61016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503E56C-1341-4CFF-88FD-0826E1689839}" type="datetimeFigureOut">
              <a:rPr lang="en-CA" smtClean="0"/>
              <a:t>03/11/2013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C500C00-F718-473F-9186-E87CD344425A}" type="slidenum">
              <a:rPr lang="en-CA" smtClean="0"/>
              <a:t>‹#›</a:t>
            </a:fld>
            <a:endParaRPr lang="en-CA"/>
          </a:p>
        </p:txBody>
      </p:sp>
    </p:spTree>
    <p:extLst>
      <p:ext uri="{BB962C8B-B14F-4D97-AF65-F5344CB8AC3E}">
        <p14:creationId xmlns:p14="http://schemas.microsoft.com/office/powerpoint/2010/main" val="212636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508000" y="2069560"/>
            <a:ext cx="4489098" cy="8624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32054"/>
            <a:ext cx="4489098" cy="53269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5161141" y="2069560"/>
            <a:ext cx="4490861" cy="8624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2932054"/>
            <a:ext cx="4490861" cy="53269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503E56C-1341-4CFF-88FD-0826E1689839}" type="datetimeFigureOut">
              <a:rPr lang="en-CA" smtClean="0"/>
              <a:t>03/11/2013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C500C00-F718-473F-9186-E87CD344425A}" type="slidenum">
              <a:rPr lang="en-CA" smtClean="0"/>
              <a:t>‹#›</a:t>
            </a:fld>
            <a:endParaRPr lang="en-CA"/>
          </a:p>
        </p:txBody>
      </p:sp>
    </p:spTree>
    <p:extLst>
      <p:ext uri="{BB962C8B-B14F-4D97-AF65-F5344CB8AC3E}">
        <p14:creationId xmlns:p14="http://schemas.microsoft.com/office/powerpoint/2010/main" val="177611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503E56C-1341-4CFF-88FD-0826E1689839}" type="datetimeFigureOut">
              <a:rPr lang="en-CA" smtClean="0"/>
              <a:t>03/11/2013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C500C00-F718-473F-9186-E87CD344425A}" type="slidenum">
              <a:rPr lang="en-CA" smtClean="0"/>
              <a:t>‹#›</a:t>
            </a:fld>
            <a:endParaRPr lang="en-CA"/>
          </a:p>
        </p:txBody>
      </p:sp>
    </p:spTree>
    <p:extLst>
      <p:ext uri="{BB962C8B-B14F-4D97-AF65-F5344CB8AC3E}">
        <p14:creationId xmlns:p14="http://schemas.microsoft.com/office/powerpoint/2010/main" val="62275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3E56C-1341-4CFF-88FD-0826E1689839}" type="datetimeFigureOut">
              <a:rPr lang="en-CA" smtClean="0"/>
              <a:t>03/11/2013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C500C00-F718-473F-9186-E87CD344425A}" type="slidenum">
              <a:rPr lang="en-CA" smtClean="0"/>
              <a:t>‹#›</a:t>
            </a:fld>
            <a:endParaRPr lang="en-CA"/>
          </a:p>
        </p:txBody>
      </p:sp>
    </p:spTree>
    <p:extLst>
      <p:ext uri="{BB962C8B-B14F-4D97-AF65-F5344CB8AC3E}">
        <p14:creationId xmlns:p14="http://schemas.microsoft.com/office/powerpoint/2010/main" val="16243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8112"/>
            <a:ext cx="3342570" cy="1566616"/>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972278" y="368114"/>
            <a:ext cx="5679722" cy="78908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508001" y="1934729"/>
            <a:ext cx="3342570" cy="63242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03E56C-1341-4CFF-88FD-0826E1689839}" type="datetimeFigureOut">
              <a:rPr lang="en-CA" smtClean="0"/>
              <a:t>03/11/2013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C500C00-F718-473F-9186-E87CD344425A}" type="slidenum">
              <a:rPr lang="en-CA" smtClean="0"/>
              <a:t>‹#›</a:t>
            </a:fld>
            <a:endParaRPr lang="en-CA"/>
          </a:p>
        </p:txBody>
      </p:sp>
    </p:spTree>
    <p:extLst>
      <p:ext uri="{BB962C8B-B14F-4D97-AF65-F5344CB8AC3E}">
        <p14:creationId xmlns:p14="http://schemas.microsoft.com/office/powerpoint/2010/main" val="1420157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71920"/>
            <a:ext cx="6096000" cy="764047"/>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991431" y="826111"/>
            <a:ext cx="6096000" cy="5547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991431" y="7235967"/>
            <a:ext cx="6096000" cy="10850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03E56C-1341-4CFF-88FD-0826E1689839}" type="datetimeFigureOut">
              <a:rPr lang="en-CA" smtClean="0"/>
              <a:t>03/11/2013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C500C00-F718-473F-9186-E87CD344425A}" type="slidenum">
              <a:rPr lang="en-CA" smtClean="0"/>
              <a:t>‹#›</a:t>
            </a:fld>
            <a:endParaRPr lang="en-CA"/>
          </a:p>
        </p:txBody>
      </p:sp>
    </p:spTree>
    <p:extLst>
      <p:ext uri="{BB962C8B-B14F-4D97-AF65-F5344CB8AC3E}">
        <p14:creationId xmlns:p14="http://schemas.microsoft.com/office/powerpoint/2010/main" val="118245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70253"/>
            <a:ext cx="9144000" cy="154093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508000" y="2157309"/>
            <a:ext cx="9144000" cy="61016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508001" y="8569303"/>
            <a:ext cx="2370667" cy="492243"/>
          </a:xfrm>
          <a:prstGeom prst="rect">
            <a:avLst/>
          </a:prstGeom>
        </p:spPr>
        <p:txBody>
          <a:bodyPr vert="horz" lIns="91440" tIns="45720" rIns="91440" bIns="45720" rtlCol="0" anchor="ctr"/>
          <a:lstStyle>
            <a:lvl1pPr algn="l">
              <a:defRPr sz="1200">
                <a:solidFill>
                  <a:schemeClr val="tx1">
                    <a:tint val="75000"/>
                  </a:schemeClr>
                </a:solidFill>
              </a:defRPr>
            </a:lvl1pPr>
          </a:lstStyle>
          <a:p>
            <a:fld id="{5503E56C-1341-4CFF-88FD-0826E1689839}" type="datetimeFigureOut">
              <a:rPr lang="en-CA" smtClean="0"/>
              <a:t>03/11/2013</a:t>
            </a:fld>
            <a:endParaRPr lang="en-CA"/>
          </a:p>
        </p:txBody>
      </p:sp>
      <p:sp>
        <p:nvSpPr>
          <p:cNvPr id="5" name="Footer Placeholder 4"/>
          <p:cNvSpPr>
            <a:spLocks noGrp="1"/>
          </p:cNvSpPr>
          <p:nvPr>
            <p:ph type="ftr" sz="quarter" idx="3"/>
          </p:nvPr>
        </p:nvSpPr>
        <p:spPr>
          <a:xfrm>
            <a:off x="3471335" y="8569303"/>
            <a:ext cx="3217333" cy="49224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7281334" y="8569303"/>
            <a:ext cx="2370667" cy="492243"/>
          </a:xfrm>
          <a:prstGeom prst="rect">
            <a:avLst/>
          </a:prstGeom>
        </p:spPr>
        <p:txBody>
          <a:bodyPr vert="horz" lIns="91440" tIns="45720" rIns="91440" bIns="45720" rtlCol="0" anchor="ctr"/>
          <a:lstStyle>
            <a:lvl1pPr algn="r">
              <a:defRPr sz="1200">
                <a:solidFill>
                  <a:schemeClr val="tx1">
                    <a:tint val="75000"/>
                  </a:schemeClr>
                </a:solidFill>
              </a:defRPr>
            </a:lvl1pPr>
          </a:lstStyle>
          <a:p>
            <a:fld id="{BC500C00-F718-473F-9186-E87CD344425A}" type="slidenum">
              <a:rPr lang="en-CA" smtClean="0"/>
              <a:t>‹#›</a:t>
            </a:fld>
            <a:endParaRPr lang="en-CA"/>
          </a:p>
        </p:txBody>
      </p:sp>
    </p:spTree>
    <p:extLst>
      <p:ext uri="{BB962C8B-B14F-4D97-AF65-F5344CB8AC3E}">
        <p14:creationId xmlns:p14="http://schemas.microsoft.com/office/powerpoint/2010/main" val="359074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gkstill.com/Support/crowd-density/625sm/Density2.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gkstill.com/Support/crowd-density/625sm/Density2.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5vLJFetmtXc"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g"/></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gRi-UWi3Hsg"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6.jpg"/></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AmPG_8_598I"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1600" y="304800"/>
            <a:ext cx="5689600" cy="338554"/>
          </a:xfrm>
          <a:prstGeom prst="rect">
            <a:avLst/>
          </a:prstGeom>
          <a:noFill/>
        </p:spPr>
        <p:txBody>
          <a:bodyPr vert="horz" rtlCol="0">
            <a:spAutoFit/>
          </a:bodyPr>
          <a:lstStyle/>
          <a:p>
            <a:r>
              <a:rPr lang="en-CA" sz="1600" smtClean="0">
                <a:solidFill>
                  <a:srgbClr val="8B0000"/>
                </a:solidFill>
                <a:latin typeface="Kristen ITC - 22"/>
              </a:rPr>
              <a:t>Population and settlement Introduction </a:t>
            </a:r>
            <a:endParaRPr lang="en-CA" sz="1600">
              <a:solidFill>
                <a:srgbClr val="8B0000"/>
              </a:solidFill>
              <a:latin typeface="Kristen ITC - 22"/>
            </a:endParaRPr>
          </a:p>
        </p:txBody>
      </p:sp>
      <p:sp>
        <p:nvSpPr>
          <p:cNvPr id="3" name="TextBox 2"/>
          <p:cNvSpPr txBox="1"/>
          <p:nvPr/>
        </p:nvSpPr>
        <p:spPr>
          <a:xfrm>
            <a:off x="88900" y="1955800"/>
            <a:ext cx="1168400" cy="292388"/>
          </a:xfrm>
          <a:prstGeom prst="rect">
            <a:avLst/>
          </a:prstGeom>
          <a:noFill/>
        </p:spPr>
        <p:txBody>
          <a:bodyPr vert="horz" rtlCol="0">
            <a:spAutoFit/>
          </a:bodyPr>
          <a:lstStyle/>
          <a:p>
            <a:r>
              <a:rPr lang="en-CA" sz="1300" smtClean="0">
                <a:solidFill>
                  <a:srgbClr val="8B0000"/>
                </a:solidFill>
                <a:latin typeface="Calibri Light - 18"/>
              </a:rPr>
              <a:t>Push factor</a:t>
            </a:r>
            <a:endParaRPr lang="en-CA" sz="1300">
              <a:solidFill>
                <a:srgbClr val="8B0000"/>
              </a:solidFill>
              <a:latin typeface="Calibri Light - 18"/>
            </a:endParaRPr>
          </a:p>
        </p:txBody>
      </p:sp>
      <p:sp>
        <p:nvSpPr>
          <p:cNvPr id="4" name="TextBox 3"/>
          <p:cNvSpPr txBox="1"/>
          <p:nvPr/>
        </p:nvSpPr>
        <p:spPr>
          <a:xfrm>
            <a:off x="114300" y="2552700"/>
            <a:ext cx="1041400" cy="292388"/>
          </a:xfrm>
          <a:prstGeom prst="rect">
            <a:avLst/>
          </a:prstGeom>
          <a:noFill/>
        </p:spPr>
        <p:txBody>
          <a:bodyPr vert="horz" rtlCol="0">
            <a:spAutoFit/>
          </a:bodyPr>
          <a:lstStyle/>
          <a:p>
            <a:r>
              <a:rPr lang="en-CA" sz="1300" smtClean="0">
                <a:solidFill>
                  <a:srgbClr val="8B0000"/>
                </a:solidFill>
                <a:latin typeface="Calibri Light - 18"/>
              </a:rPr>
              <a:t>Pull factor</a:t>
            </a:r>
            <a:endParaRPr lang="en-CA" sz="1300">
              <a:solidFill>
                <a:srgbClr val="8B0000"/>
              </a:solidFill>
              <a:latin typeface="Calibri Light - 18"/>
            </a:endParaRPr>
          </a:p>
        </p:txBody>
      </p:sp>
      <p:sp>
        <p:nvSpPr>
          <p:cNvPr id="5" name="TextBox 4"/>
          <p:cNvSpPr txBox="1"/>
          <p:nvPr/>
        </p:nvSpPr>
        <p:spPr>
          <a:xfrm>
            <a:off x="88900" y="3187700"/>
            <a:ext cx="1295400" cy="292388"/>
          </a:xfrm>
          <a:prstGeom prst="rect">
            <a:avLst/>
          </a:prstGeom>
          <a:noFill/>
        </p:spPr>
        <p:txBody>
          <a:bodyPr vert="horz" rtlCol="0">
            <a:spAutoFit/>
          </a:bodyPr>
          <a:lstStyle/>
          <a:p>
            <a:r>
              <a:rPr lang="en-CA" sz="1300" smtClean="0">
                <a:solidFill>
                  <a:srgbClr val="8B0000"/>
                </a:solidFill>
                <a:latin typeface="Calibri Light - 18"/>
              </a:rPr>
              <a:t>Immigration </a:t>
            </a:r>
            <a:endParaRPr lang="en-CA" sz="1300">
              <a:solidFill>
                <a:srgbClr val="8B0000"/>
              </a:solidFill>
              <a:latin typeface="Calibri Light - 18"/>
            </a:endParaRPr>
          </a:p>
        </p:txBody>
      </p:sp>
      <p:sp>
        <p:nvSpPr>
          <p:cNvPr id="6" name="TextBox 5"/>
          <p:cNvSpPr txBox="1"/>
          <p:nvPr/>
        </p:nvSpPr>
        <p:spPr>
          <a:xfrm>
            <a:off x="76200" y="3848100"/>
            <a:ext cx="1168400" cy="292388"/>
          </a:xfrm>
          <a:prstGeom prst="rect">
            <a:avLst/>
          </a:prstGeom>
          <a:noFill/>
        </p:spPr>
        <p:txBody>
          <a:bodyPr vert="horz" rtlCol="0">
            <a:spAutoFit/>
          </a:bodyPr>
          <a:lstStyle/>
          <a:p>
            <a:r>
              <a:rPr lang="en-CA" sz="1300" smtClean="0">
                <a:solidFill>
                  <a:srgbClr val="8B0000"/>
                </a:solidFill>
                <a:latin typeface="Calibri Light - 18"/>
              </a:rPr>
              <a:t>Emigration </a:t>
            </a:r>
            <a:endParaRPr lang="en-CA" sz="1300">
              <a:solidFill>
                <a:srgbClr val="8B0000"/>
              </a:solidFill>
              <a:latin typeface="Calibri Light - 18"/>
            </a:endParaRPr>
          </a:p>
        </p:txBody>
      </p:sp>
      <p:sp>
        <p:nvSpPr>
          <p:cNvPr id="7" name="TextBox 6"/>
          <p:cNvSpPr txBox="1"/>
          <p:nvPr/>
        </p:nvSpPr>
        <p:spPr>
          <a:xfrm>
            <a:off x="127000" y="1308100"/>
            <a:ext cx="1168400" cy="292388"/>
          </a:xfrm>
          <a:prstGeom prst="rect">
            <a:avLst/>
          </a:prstGeom>
          <a:noFill/>
        </p:spPr>
        <p:txBody>
          <a:bodyPr vert="horz" rtlCol="0">
            <a:spAutoFit/>
          </a:bodyPr>
          <a:lstStyle/>
          <a:p>
            <a:r>
              <a:rPr lang="en-CA" sz="1300" smtClean="0">
                <a:solidFill>
                  <a:srgbClr val="8B0000"/>
                </a:solidFill>
                <a:latin typeface="Calibri Light - 18"/>
              </a:rPr>
              <a:t>Population </a:t>
            </a:r>
            <a:endParaRPr lang="en-CA" sz="1300">
              <a:solidFill>
                <a:srgbClr val="8B0000"/>
              </a:solidFill>
              <a:latin typeface="Calibri Light - 18"/>
            </a:endParaRPr>
          </a:p>
        </p:txBody>
      </p:sp>
      <p:sp>
        <p:nvSpPr>
          <p:cNvPr id="8" name="TextBox 7"/>
          <p:cNvSpPr txBox="1"/>
          <p:nvPr/>
        </p:nvSpPr>
        <p:spPr>
          <a:xfrm>
            <a:off x="25400" y="4876800"/>
            <a:ext cx="1828800" cy="292388"/>
          </a:xfrm>
          <a:prstGeom prst="rect">
            <a:avLst/>
          </a:prstGeom>
          <a:noFill/>
        </p:spPr>
        <p:txBody>
          <a:bodyPr vert="horz" rtlCol="0">
            <a:spAutoFit/>
          </a:bodyPr>
          <a:lstStyle/>
          <a:p>
            <a:r>
              <a:rPr lang="en-CA" sz="1300" smtClean="0">
                <a:solidFill>
                  <a:srgbClr val="8B0000"/>
                </a:solidFill>
                <a:latin typeface="Calibri Light - 18"/>
              </a:rPr>
              <a:t>Population density</a:t>
            </a:r>
            <a:endParaRPr lang="en-CA" sz="1300">
              <a:solidFill>
                <a:srgbClr val="8B0000"/>
              </a:solidFill>
              <a:latin typeface="Calibri Light - 18"/>
            </a:endParaRPr>
          </a:p>
        </p:txBody>
      </p:sp>
      <p:sp>
        <p:nvSpPr>
          <p:cNvPr id="9" name="TextBox 8"/>
          <p:cNvSpPr txBox="1"/>
          <p:nvPr/>
        </p:nvSpPr>
        <p:spPr>
          <a:xfrm>
            <a:off x="1879600" y="3429000"/>
            <a:ext cx="5562600" cy="292388"/>
          </a:xfrm>
          <a:prstGeom prst="rect">
            <a:avLst/>
          </a:prstGeom>
          <a:noFill/>
        </p:spPr>
        <p:txBody>
          <a:bodyPr vert="horz" rtlCol="0">
            <a:spAutoFit/>
          </a:bodyPr>
          <a:lstStyle/>
          <a:p>
            <a:r>
              <a:rPr lang="en-CA" sz="1300" smtClean="0">
                <a:solidFill>
                  <a:srgbClr val="A52A00"/>
                </a:solidFill>
                <a:latin typeface="Calibri - 18"/>
              </a:rPr>
              <a:t>E. All the inhabitants of a particular town, area, or country </a:t>
            </a:r>
            <a:endParaRPr lang="en-CA" sz="1300">
              <a:solidFill>
                <a:srgbClr val="A52A00"/>
              </a:solidFill>
              <a:latin typeface="Calibri - 18"/>
            </a:endParaRPr>
          </a:p>
        </p:txBody>
      </p:sp>
      <p:sp>
        <p:nvSpPr>
          <p:cNvPr id="10" name="TextBox 9"/>
          <p:cNvSpPr txBox="1"/>
          <p:nvPr/>
        </p:nvSpPr>
        <p:spPr>
          <a:xfrm>
            <a:off x="2108200" y="3949700"/>
            <a:ext cx="5511800" cy="492443"/>
          </a:xfrm>
          <a:prstGeom prst="rect">
            <a:avLst/>
          </a:prstGeom>
          <a:noFill/>
        </p:spPr>
        <p:txBody>
          <a:bodyPr vert="horz" rtlCol="0">
            <a:spAutoFit/>
          </a:bodyPr>
          <a:lstStyle/>
          <a:p>
            <a:r>
              <a:rPr lang="en-CA" sz="1300" smtClean="0">
                <a:solidFill>
                  <a:srgbClr val="FF0000"/>
                </a:solidFill>
                <a:latin typeface="Calibri - 18"/>
              </a:rPr>
              <a:t> F. A factor that leaves one with no choice but to leave one's current home (especially parental home), country or region. </a:t>
            </a:r>
            <a:endParaRPr lang="en-CA" sz="1300">
              <a:solidFill>
                <a:srgbClr val="FF0000"/>
              </a:solidFill>
              <a:latin typeface="Calibri - 18"/>
            </a:endParaRPr>
          </a:p>
        </p:txBody>
      </p:sp>
      <p:sp>
        <p:nvSpPr>
          <p:cNvPr id="11" name="TextBox 10"/>
          <p:cNvSpPr txBox="1"/>
          <p:nvPr/>
        </p:nvSpPr>
        <p:spPr>
          <a:xfrm>
            <a:off x="1752600" y="2501900"/>
            <a:ext cx="3911600" cy="292388"/>
          </a:xfrm>
          <a:prstGeom prst="rect">
            <a:avLst/>
          </a:prstGeom>
          <a:noFill/>
        </p:spPr>
        <p:txBody>
          <a:bodyPr vert="horz" rtlCol="0">
            <a:spAutoFit/>
          </a:bodyPr>
          <a:lstStyle/>
          <a:p>
            <a:r>
              <a:rPr lang="en-CA" sz="1300" smtClean="0">
                <a:solidFill>
                  <a:srgbClr val="282828"/>
                </a:solidFill>
                <a:latin typeface="Calibri - 18"/>
              </a:rPr>
              <a:t>C. The lure of another country or region. </a:t>
            </a:r>
            <a:endParaRPr lang="en-CA" sz="1300">
              <a:solidFill>
                <a:srgbClr val="282828"/>
              </a:solidFill>
              <a:latin typeface="Calibri - 18"/>
            </a:endParaRPr>
          </a:p>
        </p:txBody>
      </p:sp>
      <p:sp>
        <p:nvSpPr>
          <p:cNvPr id="12" name="TextBox 11"/>
          <p:cNvSpPr txBox="1"/>
          <p:nvPr/>
        </p:nvSpPr>
        <p:spPr>
          <a:xfrm>
            <a:off x="1955800" y="1955800"/>
            <a:ext cx="5816600" cy="292388"/>
          </a:xfrm>
          <a:prstGeom prst="rect">
            <a:avLst/>
          </a:prstGeom>
          <a:noFill/>
        </p:spPr>
        <p:txBody>
          <a:bodyPr vert="horz" rtlCol="0">
            <a:spAutoFit/>
          </a:bodyPr>
          <a:lstStyle/>
          <a:p>
            <a:r>
              <a:rPr lang="en-CA" sz="1300" smtClean="0">
                <a:solidFill>
                  <a:srgbClr val="4B0082"/>
                </a:solidFill>
                <a:latin typeface="Calibri - 18"/>
              </a:rPr>
              <a:t>B. The action of </a:t>
            </a:r>
            <a:r>
              <a:rPr lang="en-CA" sz="1300" b="1" u="sng" smtClean="0">
                <a:solidFill>
                  <a:srgbClr val="4B0082"/>
                </a:solidFill>
                <a:latin typeface="Calibri - 18"/>
              </a:rPr>
              <a:t>coming</a:t>
            </a:r>
            <a:r>
              <a:rPr lang="en-CA" sz="1300" smtClean="0">
                <a:solidFill>
                  <a:srgbClr val="4B0082"/>
                </a:solidFill>
                <a:latin typeface="Calibri - 18"/>
              </a:rPr>
              <a:t> to live permanently in a foreign country </a:t>
            </a:r>
            <a:endParaRPr lang="en-CA" sz="1300">
              <a:solidFill>
                <a:srgbClr val="4B0082"/>
              </a:solidFill>
              <a:latin typeface="Calibri - 18"/>
            </a:endParaRPr>
          </a:p>
        </p:txBody>
      </p:sp>
      <p:sp>
        <p:nvSpPr>
          <p:cNvPr id="13" name="TextBox 12"/>
          <p:cNvSpPr txBox="1"/>
          <p:nvPr/>
        </p:nvSpPr>
        <p:spPr>
          <a:xfrm>
            <a:off x="1930400" y="4940300"/>
            <a:ext cx="6299200" cy="292388"/>
          </a:xfrm>
          <a:prstGeom prst="rect">
            <a:avLst/>
          </a:prstGeom>
          <a:noFill/>
        </p:spPr>
        <p:txBody>
          <a:bodyPr vert="horz" rtlCol="0">
            <a:spAutoFit/>
          </a:bodyPr>
          <a:lstStyle/>
          <a:p>
            <a:r>
              <a:rPr lang="en-CA" sz="1300" smtClean="0">
                <a:solidFill>
                  <a:srgbClr val="480048"/>
                </a:solidFill>
                <a:latin typeface="Calibri - 18"/>
              </a:rPr>
              <a:t>G. The action of </a:t>
            </a:r>
            <a:r>
              <a:rPr lang="en-CA" sz="1300" b="1" u="sng" smtClean="0">
                <a:solidFill>
                  <a:srgbClr val="480048"/>
                </a:solidFill>
                <a:latin typeface="Calibri - 18"/>
              </a:rPr>
              <a:t>leaving</a:t>
            </a:r>
            <a:r>
              <a:rPr lang="en-CA" sz="1300" smtClean="0">
                <a:solidFill>
                  <a:srgbClr val="480048"/>
                </a:solidFill>
                <a:latin typeface="Calibri - 18"/>
              </a:rPr>
              <a:t> one country or region to settle in another. </a:t>
            </a:r>
            <a:endParaRPr lang="en-CA" sz="1300">
              <a:solidFill>
                <a:srgbClr val="480048"/>
              </a:solidFill>
              <a:latin typeface="Calibri - 18"/>
            </a:endParaRPr>
          </a:p>
        </p:txBody>
      </p:sp>
      <p:sp>
        <p:nvSpPr>
          <p:cNvPr id="14" name="TextBox 13"/>
          <p:cNvSpPr txBox="1"/>
          <p:nvPr/>
        </p:nvSpPr>
        <p:spPr>
          <a:xfrm>
            <a:off x="114300" y="4254500"/>
            <a:ext cx="1016000" cy="292388"/>
          </a:xfrm>
          <a:prstGeom prst="rect">
            <a:avLst/>
          </a:prstGeom>
          <a:noFill/>
        </p:spPr>
        <p:txBody>
          <a:bodyPr vert="horz" rtlCol="0">
            <a:spAutoFit/>
          </a:bodyPr>
          <a:lstStyle/>
          <a:p>
            <a:r>
              <a:rPr lang="en-CA" sz="1300" smtClean="0">
                <a:solidFill>
                  <a:srgbClr val="8B0000"/>
                </a:solidFill>
                <a:latin typeface="Calibri Light - 18"/>
              </a:rPr>
              <a:t>Migration</a:t>
            </a:r>
            <a:endParaRPr lang="en-CA" sz="1300">
              <a:solidFill>
                <a:srgbClr val="8B0000"/>
              </a:solidFill>
              <a:latin typeface="Calibri Light - 18"/>
            </a:endParaRPr>
          </a:p>
        </p:txBody>
      </p:sp>
      <p:sp>
        <p:nvSpPr>
          <p:cNvPr id="15" name="TextBox 14"/>
          <p:cNvSpPr txBox="1"/>
          <p:nvPr/>
        </p:nvSpPr>
        <p:spPr>
          <a:xfrm>
            <a:off x="1676400" y="1282700"/>
            <a:ext cx="6553200" cy="292388"/>
          </a:xfrm>
          <a:prstGeom prst="rect">
            <a:avLst/>
          </a:prstGeom>
          <a:noFill/>
        </p:spPr>
        <p:txBody>
          <a:bodyPr vert="horz" rtlCol="0">
            <a:spAutoFit/>
          </a:bodyPr>
          <a:lstStyle/>
          <a:p>
            <a:r>
              <a:rPr lang="en-CA" sz="1300" smtClean="0">
                <a:solidFill>
                  <a:srgbClr val="0000FF"/>
                </a:solidFill>
                <a:latin typeface="Calibri - 18"/>
              </a:rPr>
              <a:t>A. The movement of persons from one country or locality to another. </a:t>
            </a:r>
            <a:endParaRPr lang="en-CA" sz="1300">
              <a:solidFill>
                <a:srgbClr val="0000FF"/>
              </a:solidFill>
              <a:latin typeface="Calibri - 18"/>
            </a:endParaRPr>
          </a:p>
        </p:txBody>
      </p:sp>
      <p:sp>
        <p:nvSpPr>
          <p:cNvPr id="16" name="TextBox 15"/>
          <p:cNvSpPr txBox="1"/>
          <p:nvPr/>
        </p:nvSpPr>
        <p:spPr>
          <a:xfrm>
            <a:off x="1943100" y="2921000"/>
            <a:ext cx="6629400" cy="292388"/>
          </a:xfrm>
          <a:prstGeom prst="rect">
            <a:avLst/>
          </a:prstGeom>
          <a:noFill/>
        </p:spPr>
        <p:txBody>
          <a:bodyPr vert="horz" rtlCol="0">
            <a:spAutoFit/>
          </a:bodyPr>
          <a:lstStyle/>
          <a:p>
            <a:r>
              <a:rPr lang="en-CA" sz="1300" smtClean="0">
                <a:solidFill>
                  <a:srgbClr val="009300"/>
                </a:solidFill>
                <a:latin typeface="Calibri - 18"/>
              </a:rPr>
              <a:t> D. The number of people relative to the space occupied by them </a:t>
            </a:r>
            <a:endParaRPr lang="en-CA" sz="1300">
              <a:solidFill>
                <a:srgbClr val="009300"/>
              </a:solidFill>
              <a:latin typeface="Calibri - 18"/>
            </a:endParaRPr>
          </a:p>
        </p:txBody>
      </p:sp>
      <p:sp>
        <p:nvSpPr>
          <p:cNvPr id="17" name="TextBox 16"/>
          <p:cNvSpPr txBox="1"/>
          <p:nvPr/>
        </p:nvSpPr>
        <p:spPr>
          <a:xfrm>
            <a:off x="0" y="762000"/>
            <a:ext cx="3987800" cy="292388"/>
          </a:xfrm>
          <a:prstGeom prst="rect">
            <a:avLst/>
          </a:prstGeom>
          <a:noFill/>
        </p:spPr>
        <p:txBody>
          <a:bodyPr vert="horz" rtlCol="0">
            <a:spAutoFit/>
          </a:bodyPr>
          <a:lstStyle/>
          <a:p>
            <a:r>
              <a:rPr lang="en-CA" sz="1300" smtClean="0">
                <a:solidFill>
                  <a:srgbClr val="00005E"/>
                </a:solidFill>
                <a:latin typeface="Calibri Light - 18"/>
              </a:rPr>
              <a:t>Match up the words with their definitions.</a:t>
            </a:r>
            <a:endParaRPr lang="en-CA" sz="1300">
              <a:solidFill>
                <a:srgbClr val="00005E"/>
              </a:solidFill>
              <a:latin typeface="Calibri Light - 18"/>
            </a:endParaRPr>
          </a:p>
        </p:txBody>
      </p:sp>
    </p:spTree>
    <p:extLst>
      <p:ext uri="{BB962C8B-B14F-4D97-AF65-F5344CB8AC3E}">
        <p14:creationId xmlns:p14="http://schemas.microsoft.com/office/powerpoint/2010/main" val="1193449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12800" y="1816100"/>
            <a:ext cx="9550400" cy="923330"/>
          </a:xfrm>
          <a:prstGeom prst="rect">
            <a:avLst/>
          </a:prstGeom>
          <a:noFill/>
        </p:spPr>
        <p:txBody>
          <a:bodyPr vert="horz" rtlCol="0">
            <a:spAutoFit/>
          </a:bodyPr>
          <a:lstStyle/>
          <a:p>
            <a:r>
              <a:rPr lang="en-CA" sz="5400" smtClean="0">
                <a:solidFill>
                  <a:srgbClr val="8B0000"/>
                </a:solidFill>
                <a:latin typeface="Calibri Light - 72"/>
              </a:rPr>
              <a:t>Lesson 2</a:t>
            </a:r>
            <a:endParaRPr lang="en-CA" sz="5400">
              <a:solidFill>
                <a:srgbClr val="8B0000"/>
              </a:solidFill>
              <a:latin typeface="Calibri Light - 72"/>
            </a:endParaRPr>
          </a:p>
        </p:txBody>
      </p:sp>
    </p:spTree>
    <p:extLst>
      <p:ext uri="{BB962C8B-B14F-4D97-AF65-F5344CB8AC3E}">
        <p14:creationId xmlns:p14="http://schemas.microsoft.com/office/powerpoint/2010/main" val="2379575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11200" y="2032000"/>
            <a:ext cx="7315200" cy="492443"/>
          </a:xfrm>
          <a:prstGeom prst="rect">
            <a:avLst/>
          </a:prstGeom>
          <a:noFill/>
        </p:spPr>
        <p:txBody>
          <a:bodyPr vert="horz" rtlCol="0">
            <a:spAutoFit/>
          </a:bodyPr>
          <a:lstStyle/>
          <a:p>
            <a:r>
              <a:rPr lang="en-CA" sz="1300" u="sng" smtClean="0">
                <a:solidFill>
                  <a:srgbClr val="8B0000"/>
                </a:solidFill>
                <a:latin typeface="Calibri Light - 18"/>
              </a:rPr>
              <a:t>Lesson Objective</a:t>
            </a:r>
          </a:p>
          <a:p>
            <a:r>
              <a:rPr lang="en-CA" sz="1300" u="sng" smtClean="0">
                <a:solidFill>
                  <a:srgbClr val="8B0000"/>
                </a:solidFill>
                <a:latin typeface="Calibri Light - 18"/>
              </a:rPr>
              <a:t>1</a:t>
            </a:r>
            <a:r>
              <a:rPr lang="en-CA" sz="1300" smtClean="0">
                <a:solidFill>
                  <a:srgbClr val="8B0000"/>
                </a:solidFill>
                <a:latin typeface="Calibri Light - 18"/>
              </a:rPr>
              <a:t>. learn about population density, population growth and demographics in Quebec .</a:t>
            </a:r>
            <a:endParaRPr lang="en-CA" sz="1300">
              <a:solidFill>
                <a:srgbClr val="8B0000"/>
              </a:solidFill>
              <a:latin typeface="Calibri Light - 18"/>
            </a:endParaRPr>
          </a:p>
        </p:txBody>
      </p:sp>
      <p:sp>
        <p:nvSpPr>
          <p:cNvPr id="3" name="TextBox 2"/>
          <p:cNvSpPr txBox="1"/>
          <p:nvPr/>
        </p:nvSpPr>
        <p:spPr>
          <a:xfrm>
            <a:off x="177800" y="165100"/>
            <a:ext cx="1600200" cy="292388"/>
          </a:xfrm>
          <a:prstGeom prst="rect">
            <a:avLst/>
          </a:prstGeom>
          <a:noFill/>
        </p:spPr>
        <p:txBody>
          <a:bodyPr vert="horz" rtlCol="0">
            <a:spAutoFit/>
          </a:bodyPr>
          <a:lstStyle/>
          <a:p>
            <a:r>
              <a:rPr lang="en-CA" sz="1300" smtClean="0">
                <a:solidFill>
                  <a:srgbClr val="8B0000"/>
                </a:solidFill>
                <a:latin typeface="Calibri Light - 18"/>
              </a:rPr>
              <a:t>Sept 11/2013</a:t>
            </a:r>
            <a:endParaRPr lang="en-CA" sz="1300">
              <a:solidFill>
                <a:srgbClr val="8B0000"/>
              </a:solidFill>
              <a:latin typeface="Calibri Light - 18"/>
            </a:endParaRPr>
          </a:p>
        </p:txBody>
      </p:sp>
      <p:sp>
        <p:nvSpPr>
          <p:cNvPr id="4" name="TextBox 3"/>
          <p:cNvSpPr txBox="1"/>
          <p:nvPr/>
        </p:nvSpPr>
        <p:spPr>
          <a:xfrm>
            <a:off x="800100" y="901700"/>
            <a:ext cx="3708400" cy="369332"/>
          </a:xfrm>
          <a:prstGeom prst="rect">
            <a:avLst/>
          </a:prstGeom>
          <a:noFill/>
        </p:spPr>
        <p:txBody>
          <a:bodyPr vert="horz" rtlCol="0">
            <a:spAutoFit/>
          </a:bodyPr>
          <a:lstStyle/>
          <a:p>
            <a:r>
              <a:rPr lang="en-CA" u="sng" smtClean="0">
                <a:solidFill>
                  <a:srgbClr val="8B0000"/>
                </a:solidFill>
                <a:latin typeface="Calibri - 24"/>
              </a:rPr>
              <a:t>Population and settlement</a:t>
            </a:r>
            <a:endParaRPr lang="en-CA" u="sng">
              <a:solidFill>
                <a:srgbClr val="8B0000"/>
              </a:solidFill>
              <a:latin typeface="Calibri - 24"/>
            </a:endParaRPr>
          </a:p>
        </p:txBody>
      </p:sp>
    </p:spTree>
    <p:extLst>
      <p:ext uri="{BB962C8B-B14F-4D97-AF65-F5344CB8AC3E}">
        <p14:creationId xmlns:p14="http://schemas.microsoft.com/office/powerpoint/2010/main" val="1000447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990600"/>
            <a:ext cx="6731000" cy="292388"/>
          </a:xfrm>
          <a:prstGeom prst="rect">
            <a:avLst/>
          </a:prstGeom>
          <a:noFill/>
        </p:spPr>
        <p:txBody>
          <a:bodyPr vert="horz" rtlCol="0">
            <a:spAutoFit/>
          </a:bodyPr>
          <a:lstStyle/>
          <a:p>
            <a:r>
              <a:rPr lang="en-CA" sz="1300" smtClean="0">
                <a:solidFill>
                  <a:srgbClr val="8B0000"/>
                </a:solidFill>
                <a:latin typeface="Calibri Light - 18"/>
              </a:rPr>
              <a:t>The measurement of the number of inhabitants in a unit squared ( km </a:t>
            </a:r>
            <a:r>
              <a:rPr lang="en-CA" sz="900" baseline="70000" smtClean="0">
                <a:solidFill>
                  <a:srgbClr val="8B0000"/>
                </a:solidFill>
                <a:latin typeface="Calibri Light - 18"/>
              </a:rPr>
              <a:t>2</a:t>
            </a:r>
            <a:r>
              <a:rPr lang="en-CA" sz="1300" smtClean="0">
                <a:solidFill>
                  <a:srgbClr val="8B0000"/>
                </a:solidFill>
                <a:latin typeface="Calibri Light - 18"/>
              </a:rPr>
              <a:t>)</a:t>
            </a:r>
            <a:endParaRPr lang="en-CA" sz="1300">
              <a:solidFill>
                <a:srgbClr val="8B0000"/>
              </a:solidFill>
              <a:latin typeface="Calibri Light - 18"/>
            </a:endParaRPr>
          </a:p>
        </p:txBody>
      </p:sp>
      <p:sp>
        <p:nvSpPr>
          <p:cNvPr id="3" name="TextBox 2"/>
          <p:cNvSpPr txBox="1"/>
          <p:nvPr/>
        </p:nvSpPr>
        <p:spPr>
          <a:xfrm>
            <a:off x="139700" y="469900"/>
            <a:ext cx="2692400" cy="292388"/>
          </a:xfrm>
          <a:prstGeom prst="rect">
            <a:avLst/>
          </a:prstGeom>
          <a:noFill/>
        </p:spPr>
        <p:txBody>
          <a:bodyPr vert="horz" rtlCol="0">
            <a:spAutoFit/>
          </a:bodyPr>
          <a:lstStyle/>
          <a:p>
            <a:r>
              <a:rPr lang="en-CA" sz="1300" smtClean="0">
                <a:solidFill>
                  <a:srgbClr val="8B0000"/>
                </a:solidFill>
                <a:latin typeface="Calibri Light - 18"/>
              </a:rPr>
              <a:t>Population density:</a:t>
            </a:r>
            <a:endParaRPr lang="en-CA" sz="1300">
              <a:solidFill>
                <a:srgbClr val="8B0000"/>
              </a:solidFill>
              <a:latin typeface="Calibri Light - 18"/>
            </a:endParaRPr>
          </a:p>
        </p:txBody>
      </p:sp>
      <p:sp>
        <p:nvSpPr>
          <p:cNvPr id="4" name="Freeform 3"/>
          <p:cNvSpPr/>
          <p:nvPr/>
        </p:nvSpPr>
        <p:spPr>
          <a:xfrm>
            <a:off x="1649349" y="1718437"/>
            <a:ext cx="2425066" cy="2424939"/>
          </a:xfrm>
          <a:custGeom>
            <a:avLst/>
            <a:gdLst/>
            <a:ahLst/>
            <a:cxnLst/>
            <a:rect l="0" t="0" r="0" b="0"/>
            <a:pathLst>
              <a:path w="2425066" h="2424939">
                <a:moveTo>
                  <a:pt x="0" y="0"/>
                </a:moveTo>
                <a:lnTo>
                  <a:pt x="2425065" y="0"/>
                </a:lnTo>
                <a:lnTo>
                  <a:pt x="2425065" y="2424938"/>
                </a:lnTo>
                <a:lnTo>
                  <a:pt x="0" y="2424938"/>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55900" y="2603500"/>
            <a:ext cx="192405" cy="520319"/>
          </a:xfrm>
          <a:prstGeom prst="rect">
            <a:avLst/>
          </a:prstGeom>
          <a:solidFill>
            <a:scrgbClr r="0" g="0" b="0">
              <a:alpha val="0"/>
            </a:scrgbClr>
          </a:solidFill>
        </p:spPr>
      </p:pic>
      <p:sp>
        <p:nvSpPr>
          <p:cNvPr id="6" name="TextBox 5"/>
          <p:cNvSpPr txBox="1"/>
          <p:nvPr/>
        </p:nvSpPr>
        <p:spPr>
          <a:xfrm>
            <a:off x="4178300" y="2514600"/>
            <a:ext cx="4876800" cy="646331"/>
          </a:xfrm>
          <a:prstGeom prst="rect">
            <a:avLst/>
          </a:prstGeom>
          <a:noFill/>
        </p:spPr>
        <p:txBody>
          <a:bodyPr vert="horz" rtlCol="0">
            <a:spAutoFit/>
          </a:bodyPr>
          <a:lstStyle/>
          <a:p>
            <a:r>
              <a:rPr lang="en-CA" sz="3600" smtClean="0">
                <a:solidFill>
                  <a:srgbClr val="000000"/>
                </a:solidFill>
                <a:latin typeface="Arial - 48"/>
              </a:rPr>
              <a:t>= 1 person / 1km</a:t>
            </a:r>
            <a:r>
              <a:rPr lang="en-CA" sz="2100" baseline="70000" smtClean="0">
                <a:solidFill>
                  <a:srgbClr val="000000"/>
                </a:solidFill>
                <a:latin typeface="Arial - 48"/>
              </a:rPr>
              <a:t>2</a:t>
            </a:r>
            <a:endParaRPr lang="en-CA" sz="2100" baseline="70000">
              <a:solidFill>
                <a:srgbClr val="000000"/>
              </a:solidFill>
              <a:latin typeface="Arial - 48"/>
            </a:endParaRPr>
          </a:p>
        </p:txBody>
      </p:sp>
      <p:grpSp>
        <p:nvGrpSpPr>
          <p:cNvPr id="10" name="Group 9"/>
          <p:cNvGrpSpPr/>
          <p:nvPr/>
        </p:nvGrpSpPr>
        <p:grpSpPr>
          <a:xfrm>
            <a:off x="1692529" y="4448175"/>
            <a:ext cx="2398395" cy="168148"/>
            <a:chOff x="1692529" y="4448175"/>
            <a:chExt cx="2398395" cy="168148"/>
          </a:xfrm>
        </p:grpSpPr>
        <p:cxnSp>
          <p:nvCxnSpPr>
            <p:cNvPr id="7" name="Straight Connector 6"/>
            <p:cNvCxnSpPr/>
            <p:nvPr/>
          </p:nvCxnSpPr>
          <p:spPr>
            <a:xfrm>
              <a:off x="1701419" y="4616323"/>
              <a:ext cx="2389505" cy="0"/>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082034" y="4448175"/>
              <a:ext cx="0" cy="159258"/>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1692529" y="4465828"/>
              <a:ext cx="8890" cy="141605"/>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rot="5400000">
            <a:off x="143129" y="2835148"/>
            <a:ext cx="2398396" cy="168276"/>
            <a:chOff x="143129" y="2835148"/>
            <a:chExt cx="2398396" cy="168276"/>
          </a:xfrm>
        </p:grpSpPr>
        <p:cxnSp>
          <p:nvCxnSpPr>
            <p:cNvPr id="11" name="Straight Connector 10"/>
            <p:cNvCxnSpPr/>
            <p:nvPr/>
          </p:nvCxnSpPr>
          <p:spPr>
            <a:xfrm>
              <a:off x="152147" y="3003297"/>
              <a:ext cx="2389378" cy="127"/>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32634" y="2835148"/>
              <a:ext cx="0" cy="159258"/>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43129" y="2852928"/>
              <a:ext cx="9017" cy="141605"/>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558800" y="2794000"/>
            <a:ext cx="584200" cy="292388"/>
          </a:xfrm>
          <a:prstGeom prst="rect">
            <a:avLst/>
          </a:prstGeom>
          <a:noFill/>
        </p:spPr>
        <p:txBody>
          <a:bodyPr vert="horz" rtlCol="0">
            <a:spAutoFit/>
          </a:bodyPr>
          <a:lstStyle/>
          <a:p>
            <a:r>
              <a:rPr lang="en-CA" sz="1300" smtClean="0">
                <a:solidFill>
                  <a:srgbClr val="8B0000"/>
                </a:solidFill>
                <a:latin typeface="Calibri Light - 18"/>
              </a:rPr>
              <a:t>1 km</a:t>
            </a:r>
            <a:endParaRPr lang="en-CA" sz="1300">
              <a:solidFill>
                <a:srgbClr val="8B0000"/>
              </a:solidFill>
              <a:latin typeface="Calibri Light - 18"/>
            </a:endParaRPr>
          </a:p>
        </p:txBody>
      </p:sp>
      <p:sp>
        <p:nvSpPr>
          <p:cNvPr id="16" name="TextBox 15"/>
          <p:cNvSpPr txBox="1"/>
          <p:nvPr/>
        </p:nvSpPr>
        <p:spPr>
          <a:xfrm>
            <a:off x="2603500" y="4787900"/>
            <a:ext cx="584200" cy="292388"/>
          </a:xfrm>
          <a:prstGeom prst="rect">
            <a:avLst/>
          </a:prstGeom>
          <a:noFill/>
        </p:spPr>
        <p:txBody>
          <a:bodyPr vert="horz" rtlCol="0">
            <a:spAutoFit/>
          </a:bodyPr>
          <a:lstStyle/>
          <a:p>
            <a:r>
              <a:rPr lang="en-CA" sz="1300" smtClean="0">
                <a:solidFill>
                  <a:srgbClr val="8B0000"/>
                </a:solidFill>
                <a:latin typeface="Calibri Light - 18"/>
              </a:rPr>
              <a:t>1 km</a:t>
            </a:r>
            <a:endParaRPr lang="en-CA" sz="1300">
              <a:solidFill>
                <a:srgbClr val="8B0000"/>
              </a:solidFill>
              <a:latin typeface="Calibri Light - 18"/>
            </a:endParaRPr>
          </a:p>
        </p:txBody>
      </p:sp>
    </p:spTree>
    <p:extLst>
      <p:ext uri="{BB962C8B-B14F-4D97-AF65-F5344CB8AC3E}">
        <p14:creationId xmlns:p14="http://schemas.microsoft.com/office/powerpoint/2010/main" val="1104821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47700" y="1181100"/>
            <a:ext cx="2108200" cy="292388"/>
          </a:xfrm>
          <a:prstGeom prst="rect">
            <a:avLst/>
          </a:prstGeom>
          <a:noFill/>
        </p:spPr>
        <p:txBody>
          <a:bodyPr vert="horz" rtlCol="0">
            <a:spAutoFit/>
          </a:bodyPr>
          <a:lstStyle/>
          <a:p>
            <a:r>
              <a:rPr lang="en-CA" sz="1300" smtClean="0">
                <a:solidFill>
                  <a:srgbClr val="8B0000"/>
                </a:solidFill>
                <a:latin typeface="Calibri Light - 18"/>
              </a:rPr>
              <a:t>p 4 in your textbooks </a:t>
            </a:r>
            <a:endParaRPr lang="en-CA" sz="1300">
              <a:solidFill>
                <a:srgbClr val="8B0000"/>
              </a:solidFill>
              <a:latin typeface="Calibri Light - 18"/>
            </a:endParaRPr>
          </a:p>
        </p:txBody>
      </p:sp>
    </p:spTree>
    <p:extLst>
      <p:ext uri="{BB962C8B-B14F-4D97-AF65-F5344CB8AC3E}">
        <p14:creationId xmlns:p14="http://schemas.microsoft.com/office/powerpoint/2010/main" val="3813630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381000" y="981837"/>
            <a:ext cx="1961261" cy="2023717"/>
            <a:chOff x="381000" y="981837"/>
            <a:chExt cx="1961261" cy="2023717"/>
          </a:xfrm>
        </p:grpSpPr>
        <p:sp>
          <p:nvSpPr>
            <p:cNvPr id="2" name="Freeform 1"/>
            <p:cNvSpPr/>
            <p:nvPr/>
          </p:nvSpPr>
          <p:spPr>
            <a:xfrm>
              <a:off x="1006475" y="981837"/>
              <a:ext cx="1326770" cy="1326770"/>
            </a:xfrm>
            <a:custGeom>
              <a:avLst/>
              <a:gdLst/>
              <a:ahLst/>
              <a:cxnLst/>
              <a:rect l="0" t="0" r="0" b="0"/>
              <a:pathLst>
                <a:path w="1326770" h="1326770">
                  <a:moveTo>
                    <a:pt x="0" y="0"/>
                  </a:moveTo>
                  <a:lnTo>
                    <a:pt x="1326769" y="0"/>
                  </a:lnTo>
                  <a:lnTo>
                    <a:pt x="1326769" y="1326769"/>
                  </a:lnTo>
                  <a:lnTo>
                    <a:pt x="0" y="132676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p:cNvGrpSpPr/>
            <p:nvPr/>
          </p:nvGrpSpPr>
          <p:grpSpPr>
            <a:xfrm>
              <a:off x="1030097" y="2475357"/>
              <a:ext cx="1312164" cy="92075"/>
              <a:chOff x="1030097" y="2475357"/>
              <a:chExt cx="1312164" cy="92075"/>
            </a:xfrm>
          </p:grpSpPr>
          <p:cxnSp>
            <p:nvCxnSpPr>
              <p:cNvPr id="3" name="Straight Connector 2"/>
              <p:cNvCxnSpPr/>
              <p:nvPr/>
            </p:nvCxnSpPr>
            <p:spPr>
              <a:xfrm>
                <a:off x="1034923" y="2567432"/>
                <a:ext cx="1307338" cy="0"/>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337435" y="2475357"/>
                <a:ext cx="0" cy="87122"/>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030097" y="2485009"/>
                <a:ext cx="4826" cy="77470"/>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rot="5400000">
              <a:off x="182309" y="1592897"/>
              <a:ext cx="1312164" cy="92076"/>
              <a:chOff x="182309" y="1592897"/>
              <a:chExt cx="1312164" cy="92076"/>
            </a:xfrm>
          </p:grpSpPr>
          <p:cxnSp>
            <p:nvCxnSpPr>
              <p:cNvPr id="7" name="Straight Connector 6"/>
              <p:cNvCxnSpPr/>
              <p:nvPr/>
            </p:nvCxnSpPr>
            <p:spPr>
              <a:xfrm>
                <a:off x="187135" y="1684846"/>
                <a:ext cx="1307338" cy="127"/>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89520" y="1592897"/>
                <a:ext cx="0" cy="87123"/>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2309" y="1602550"/>
                <a:ext cx="4826" cy="77470"/>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381000" y="1574800"/>
              <a:ext cx="381000" cy="338554"/>
            </a:xfrm>
            <a:prstGeom prst="rect">
              <a:avLst/>
            </a:prstGeom>
            <a:noFill/>
          </p:spPr>
          <p:txBody>
            <a:bodyPr vert="horz" rtlCol="0">
              <a:spAutoFit/>
            </a:bodyPr>
            <a:lstStyle/>
            <a:p>
              <a:r>
                <a:rPr lang="en-CA" sz="800" smtClean="0">
                  <a:solidFill>
                    <a:srgbClr val="8B0000"/>
                  </a:solidFill>
                  <a:latin typeface="Calibri Light - 9"/>
                </a:rPr>
                <a:t>1 km</a:t>
              </a:r>
              <a:endParaRPr lang="en-CA" sz="800">
                <a:solidFill>
                  <a:srgbClr val="8B0000"/>
                </a:solidFill>
                <a:latin typeface="Calibri Light - 9"/>
              </a:endParaRPr>
            </a:p>
          </p:txBody>
        </p:sp>
        <p:sp>
          <p:nvSpPr>
            <p:cNvPr id="12" name="TextBox 11"/>
            <p:cNvSpPr txBox="1"/>
            <p:nvPr/>
          </p:nvSpPr>
          <p:spPr>
            <a:xfrm>
              <a:off x="1498600" y="2667000"/>
              <a:ext cx="381000" cy="338554"/>
            </a:xfrm>
            <a:prstGeom prst="rect">
              <a:avLst/>
            </a:prstGeom>
            <a:noFill/>
          </p:spPr>
          <p:txBody>
            <a:bodyPr vert="horz" rtlCol="0">
              <a:spAutoFit/>
            </a:bodyPr>
            <a:lstStyle/>
            <a:p>
              <a:r>
                <a:rPr lang="en-CA" sz="800" smtClean="0">
                  <a:solidFill>
                    <a:srgbClr val="8B0000"/>
                  </a:solidFill>
                  <a:latin typeface="Calibri Light - 9"/>
                </a:rPr>
                <a:t>1 km</a:t>
              </a:r>
              <a:endParaRPr lang="en-CA" sz="800">
                <a:solidFill>
                  <a:srgbClr val="8B0000"/>
                </a:solidFill>
                <a:latin typeface="Calibri Light - 9"/>
              </a:endParaRPr>
            </a:p>
          </p:txBody>
        </p:sp>
      </p:grpSp>
      <p:pic>
        <p:nvPicPr>
          <p:cNvPr id="14" name="Picture 1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511300" y="3784600"/>
            <a:ext cx="112522" cy="371729"/>
          </a:xfrm>
          <a:prstGeom prst="rect">
            <a:avLst/>
          </a:prstGeom>
          <a:solidFill>
            <a:scrgbClr r="0" g="0" b="0">
              <a:alpha val="0"/>
            </a:scrgbClr>
          </a:solidFill>
        </p:spPr>
      </p:pic>
      <p:pic>
        <p:nvPicPr>
          <p:cNvPr id="15" name="Picture 1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663700" y="1473200"/>
            <a:ext cx="112522" cy="371729"/>
          </a:xfrm>
          <a:prstGeom prst="rect">
            <a:avLst/>
          </a:prstGeom>
          <a:solidFill>
            <a:scrgbClr r="0" g="0" b="0">
              <a:alpha val="0"/>
            </a:scrgbClr>
          </a:solidFill>
        </p:spPr>
      </p:pic>
      <p:pic>
        <p:nvPicPr>
          <p:cNvPr id="16" name="Picture 1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261100" y="3911600"/>
            <a:ext cx="112522" cy="371729"/>
          </a:xfrm>
          <a:prstGeom prst="rect">
            <a:avLst/>
          </a:prstGeom>
          <a:solidFill>
            <a:scrgbClr r="0" g="0" b="0">
              <a:alpha val="0"/>
            </a:scrgbClr>
          </a:solidFill>
        </p:spPr>
      </p:pic>
      <p:sp>
        <p:nvSpPr>
          <p:cNvPr id="17" name="TextBox 16"/>
          <p:cNvSpPr txBox="1"/>
          <p:nvPr/>
        </p:nvSpPr>
        <p:spPr>
          <a:xfrm>
            <a:off x="1143000" y="368300"/>
            <a:ext cx="990600" cy="338554"/>
          </a:xfrm>
          <a:prstGeom prst="rect">
            <a:avLst/>
          </a:prstGeom>
          <a:noFill/>
        </p:spPr>
        <p:txBody>
          <a:bodyPr vert="horz" rtlCol="0">
            <a:spAutoFit/>
          </a:bodyPr>
          <a:lstStyle/>
          <a:p>
            <a:r>
              <a:rPr lang="en-CA" sz="1600" smtClean="0">
                <a:solidFill>
                  <a:srgbClr val="4B0082"/>
                </a:solidFill>
                <a:latin typeface="Comic Sans MS - 22"/>
              </a:rPr>
              <a:t>Russia</a:t>
            </a:r>
            <a:r>
              <a:rPr lang="en-CA" sz="700" smtClean="0">
                <a:solidFill>
                  <a:srgbClr val="4B0082"/>
                </a:solidFill>
                <a:latin typeface="Calibri Light - 8"/>
              </a:rPr>
              <a:t> </a:t>
            </a:r>
            <a:endParaRPr lang="en-CA" sz="700">
              <a:solidFill>
                <a:srgbClr val="4B0082"/>
              </a:solidFill>
              <a:latin typeface="Calibri Light - 8"/>
            </a:endParaRPr>
          </a:p>
        </p:txBody>
      </p:sp>
      <p:grpSp>
        <p:nvGrpSpPr>
          <p:cNvPr id="29" name="Group 28"/>
          <p:cNvGrpSpPr/>
          <p:nvPr/>
        </p:nvGrpSpPr>
        <p:grpSpPr>
          <a:xfrm>
            <a:off x="266700" y="3369437"/>
            <a:ext cx="1961261" cy="2023717"/>
            <a:chOff x="266700" y="3369437"/>
            <a:chExt cx="1961261" cy="2023717"/>
          </a:xfrm>
        </p:grpSpPr>
        <p:sp>
          <p:nvSpPr>
            <p:cNvPr id="18" name="Freeform 17"/>
            <p:cNvSpPr/>
            <p:nvPr/>
          </p:nvSpPr>
          <p:spPr>
            <a:xfrm>
              <a:off x="892175" y="3369437"/>
              <a:ext cx="1326770" cy="1326770"/>
            </a:xfrm>
            <a:custGeom>
              <a:avLst/>
              <a:gdLst/>
              <a:ahLst/>
              <a:cxnLst/>
              <a:rect l="0" t="0" r="0" b="0"/>
              <a:pathLst>
                <a:path w="1326770" h="1326770">
                  <a:moveTo>
                    <a:pt x="0" y="0"/>
                  </a:moveTo>
                  <a:lnTo>
                    <a:pt x="1326769" y="0"/>
                  </a:lnTo>
                  <a:lnTo>
                    <a:pt x="1326769" y="1326769"/>
                  </a:lnTo>
                  <a:lnTo>
                    <a:pt x="0" y="132676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2" name="Group 21"/>
            <p:cNvGrpSpPr/>
            <p:nvPr/>
          </p:nvGrpSpPr>
          <p:grpSpPr>
            <a:xfrm>
              <a:off x="915797" y="4862957"/>
              <a:ext cx="1312164" cy="92075"/>
              <a:chOff x="915797" y="4862957"/>
              <a:chExt cx="1312164" cy="92075"/>
            </a:xfrm>
          </p:grpSpPr>
          <p:cxnSp>
            <p:nvCxnSpPr>
              <p:cNvPr id="19" name="Straight Connector 18"/>
              <p:cNvCxnSpPr/>
              <p:nvPr/>
            </p:nvCxnSpPr>
            <p:spPr>
              <a:xfrm>
                <a:off x="920623" y="4955032"/>
                <a:ext cx="1307338" cy="0"/>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23135" y="4862957"/>
                <a:ext cx="0" cy="87122"/>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5797" y="4872609"/>
                <a:ext cx="4826" cy="77470"/>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rot="5400000">
              <a:off x="68009" y="3980497"/>
              <a:ext cx="1312165" cy="92075"/>
              <a:chOff x="68009" y="3980497"/>
              <a:chExt cx="1312165" cy="92075"/>
            </a:xfrm>
          </p:grpSpPr>
          <p:cxnSp>
            <p:nvCxnSpPr>
              <p:cNvPr id="23" name="Straight Connector 22"/>
              <p:cNvCxnSpPr/>
              <p:nvPr/>
            </p:nvCxnSpPr>
            <p:spPr>
              <a:xfrm>
                <a:off x="72835" y="4072446"/>
                <a:ext cx="1307339" cy="126"/>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75220" y="3980497"/>
                <a:ext cx="0" cy="87122"/>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009" y="3990149"/>
                <a:ext cx="4826" cy="77470"/>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266700" y="3962400"/>
              <a:ext cx="381000" cy="338554"/>
            </a:xfrm>
            <a:prstGeom prst="rect">
              <a:avLst/>
            </a:prstGeom>
            <a:noFill/>
          </p:spPr>
          <p:txBody>
            <a:bodyPr vert="horz" rtlCol="0">
              <a:spAutoFit/>
            </a:bodyPr>
            <a:lstStyle/>
            <a:p>
              <a:r>
                <a:rPr lang="en-CA" sz="800" smtClean="0">
                  <a:solidFill>
                    <a:srgbClr val="8B0000"/>
                  </a:solidFill>
                  <a:latin typeface="Calibri Light - 9"/>
                </a:rPr>
                <a:t>1 km</a:t>
              </a:r>
              <a:endParaRPr lang="en-CA" sz="800">
                <a:solidFill>
                  <a:srgbClr val="8B0000"/>
                </a:solidFill>
                <a:latin typeface="Calibri Light - 9"/>
              </a:endParaRPr>
            </a:p>
          </p:txBody>
        </p:sp>
        <p:sp>
          <p:nvSpPr>
            <p:cNvPr id="28" name="TextBox 27"/>
            <p:cNvSpPr txBox="1"/>
            <p:nvPr/>
          </p:nvSpPr>
          <p:spPr>
            <a:xfrm>
              <a:off x="1384300" y="5054600"/>
              <a:ext cx="381000" cy="338554"/>
            </a:xfrm>
            <a:prstGeom prst="rect">
              <a:avLst/>
            </a:prstGeom>
            <a:noFill/>
          </p:spPr>
          <p:txBody>
            <a:bodyPr vert="horz" rtlCol="0">
              <a:spAutoFit/>
            </a:bodyPr>
            <a:lstStyle/>
            <a:p>
              <a:r>
                <a:rPr lang="en-CA" sz="800" smtClean="0">
                  <a:solidFill>
                    <a:srgbClr val="8B0000"/>
                  </a:solidFill>
                  <a:latin typeface="Calibri Light - 9"/>
                </a:rPr>
                <a:t>1 km</a:t>
              </a:r>
              <a:endParaRPr lang="en-CA" sz="800">
                <a:solidFill>
                  <a:srgbClr val="8B0000"/>
                </a:solidFill>
                <a:latin typeface="Calibri Light - 9"/>
              </a:endParaRPr>
            </a:p>
          </p:txBody>
        </p:sp>
      </p:grpSp>
      <p:grpSp>
        <p:nvGrpSpPr>
          <p:cNvPr id="41" name="Group 40"/>
          <p:cNvGrpSpPr/>
          <p:nvPr/>
        </p:nvGrpSpPr>
        <p:grpSpPr>
          <a:xfrm>
            <a:off x="5016500" y="3407537"/>
            <a:ext cx="1961261" cy="2023717"/>
            <a:chOff x="5016500" y="3407537"/>
            <a:chExt cx="1961261" cy="2023717"/>
          </a:xfrm>
        </p:grpSpPr>
        <p:sp>
          <p:nvSpPr>
            <p:cNvPr id="30" name="Freeform 29"/>
            <p:cNvSpPr/>
            <p:nvPr/>
          </p:nvSpPr>
          <p:spPr>
            <a:xfrm>
              <a:off x="5641975" y="3407537"/>
              <a:ext cx="1326770" cy="1326770"/>
            </a:xfrm>
            <a:custGeom>
              <a:avLst/>
              <a:gdLst/>
              <a:ahLst/>
              <a:cxnLst/>
              <a:rect l="0" t="0" r="0" b="0"/>
              <a:pathLst>
                <a:path w="1326770" h="1326770">
                  <a:moveTo>
                    <a:pt x="0" y="0"/>
                  </a:moveTo>
                  <a:lnTo>
                    <a:pt x="1326769" y="0"/>
                  </a:lnTo>
                  <a:lnTo>
                    <a:pt x="1326769" y="1326769"/>
                  </a:lnTo>
                  <a:lnTo>
                    <a:pt x="0" y="132676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4" name="Group 33"/>
            <p:cNvGrpSpPr/>
            <p:nvPr/>
          </p:nvGrpSpPr>
          <p:grpSpPr>
            <a:xfrm>
              <a:off x="5665597" y="4901057"/>
              <a:ext cx="1312164" cy="92075"/>
              <a:chOff x="5665597" y="4901057"/>
              <a:chExt cx="1312164" cy="92075"/>
            </a:xfrm>
          </p:grpSpPr>
          <p:cxnSp>
            <p:nvCxnSpPr>
              <p:cNvPr id="31" name="Straight Connector 30"/>
              <p:cNvCxnSpPr/>
              <p:nvPr/>
            </p:nvCxnSpPr>
            <p:spPr>
              <a:xfrm>
                <a:off x="5670423" y="4993132"/>
                <a:ext cx="1307338" cy="0"/>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972935" y="4901057"/>
                <a:ext cx="0" cy="87122"/>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665597" y="4910709"/>
                <a:ext cx="4826" cy="77470"/>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5400000">
              <a:off x="4817809" y="4018599"/>
              <a:ext cx="1312164" cy="92075"/>
              <a:chOff x="4817809" y="4018599"/>
              <a:chExt cx="1312164" cy="92075"/>
            </a:xfrm>
          </p:grpSpPr>
          <p:cxnSp>
            <p:nvCxnSpPr>
              <p:cNvPr id="35" name="Straight Connector 34"/>
              <p:cNvCxnSpPr/>
              <p:nvPr/>
            </p:nvCxnSpPr>
            <p:spPr>
              <a:xfrm>
                <a:off x="4822635" y="4110547"/>
                <a:ext cx="1307338" cy="127"/>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125020" y="4018599"/>
                <a:ext cx="0" cy="87122"/>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817809" y="4028251"/>
                <a:ext cx="4826" cy="77470"/>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5016500" y="4000500"/>
              <a:ext cx="381000" cy="338554"/>
            </a:xfrm>
            <a:prstGeom prst="rect">
              <a:avLst/>
            </a:prstGeom>
            <a:noFill/>
          </p:spPr>
          <p:txBody>
            <a:bodyPr vert="horz" rtlCol="0">
              <a:spAutoFit/>
            </a:bodyPr>
            <a:lstStyle/>
            <a:p>
              <a:r>
                <a:rPr lang="en-CA" sz="800" smtClean="0">
                  <a:solidFill>
                    <a:srgbClr val="8B0000"/>
                  </a:solidFill>
                  <a:latin typeface="Calibri Light - 9"/>
                </a:rPr>
                <a:t>1 km</a:t>
              </a:r>
              <a:endParaRPr lang="en-CA" sz="800">
                <a:solidFill>
                  <a:srgbClr val="8B0000"/>
                </a:solidFill>
                <a:latin typeface="Calibri Light - 9"/>
              </a:endParaRPr>
            </a:p>
          </p:txBody>
        </p:sp>
        <p:sp>
          <p:nvSpPr>
            <p:cNvPr id="40" name="TextBox 39"/>
            <p:cNvSpPr txBox="1"/>
            <p:nvPr/>
          </p:nvSpPr>
          <p:spPr>
            <a:xfrm>
              <a:off x="6134100" y="5092700"/>
              <a:ext cx="381000" cy="338554"/>
            </a:xfrm>
            <a:prstGeom prst="rect">
              <a:avLst/>
            </a:prstGeom>
            <a:noFill/>
          </p:spPr>
          <p:txBody>
            <a:bodyPr vert="horz" rtlCol="0">
              <a:spAutoFit/>
            </a:bodyPr>
            <a:lstStyle/>
            <a:p>
              <a:r>
                <a:rPr lang="en-CA" sz="800" smtClean="0">
                  <a:solidFill>
                    <a:srgbClr val="8B0000"/>
                  </a:solidFill>
                  <a:latin typeface="Calibri Light - 9"/>
                </a:rPr>
                <a:t>1 km</a:t>
              </a:r>
              <a:endParaRPr lang="en-CA" sz="800">
                <a:solidFill>
                  <a:srgbClr val="8B0000"/>
                </a:solidFill>
                <a:latin typeface="Calibri Light - 9"/>
              </a:endParaRPr>
            </a:p>
          </p:txBody>
        </p:sp>
      </p:grpSp>
      <p:sp>
        <p:nvSpPr>
          <p:cNvPr id="42" name="TextBox 41"/>
          <p:cNvSpPr txBox="1"/>
          <p:nvPr/>
        </p:nvSpPr>
        <p:spPr>
          <a:xfrm>
            <a:off x="1079500" y="2882900"/>
            <a:ext cx="838200" cy="338554"/>
          </a:xfrm>
          <a:prstGeom prst="rect">
            <a:avLst/>
          </a:prstGeom>
          <a:noFill/>
        </p:spPr>
        <p:txBody>
          <a:bodyPr vert="horz" rtlCol="0">
            <a:spAutoFit/>
          </a:bodyPr>
          <a:lstStyle/>
          <a:p>
            <a:r>
              <a:rPr lang="en-CA" sz="1600" smtClean="0">
                <a:solidFill>
                  <a:srgbClr val="FF0000"/>
                </a:solidFill>
                <a:latin typeface="Comic Sans MS - 21"/>
              </a:rPr>
              <a:t>Brasil</a:t>
            </a:r>
            <a:endParaRPr lang="en-CA" sz="1600">
              <a:solidFill>
                <a:srgbClr val="FF0000"/>
              </a:solidFill>
              <a:latin typeface="Comic Sans MS - 21"/>
            </a:endParaRPr>
          </a:p>
        </p:txBody>
      </p:sp>
      <p:sp>
        <p:nvSpPr>
          <p:cNvPr id="43" name="TextBox 42"/>
          <p:cNvSpPr txBox="1"/>
          <p:nvPr/>
        </p:nvSpPr>
        <p:spPr>
          <a:xfrm>
            <a:off x="2463800" y="1536700"/>
            <a:ext cx="1828800" cy="292388"/>
          </a:xfrm>
          <a:prstGeom prst="rect">
            <a:avLst/>
          </a:prstGeom>
          <a:noFill/>
        </p:spPr>
        <p:txBody>
          <a:bodyPr vert="horz" rtlCol="0">
            <a:spAutoFit/>
          </a:bodyPr>
          <a:lstStyle/>
          <a:p>
            <a:r>
              <a:rPr lang="en-CA" sz="1300" smtClean="0">
                <a:solidFill>
                  <a:srgbClr val="8B0000"/>
                </a:solidFill>
                <a:latin typeface="Calibri Light - 18"/>
              </a:rPr>
              <a:t>=        people / km</a:t>
            </a:r>
            <a:r>
              <a:rPr lang="en-CA" sz="900" baseline="70000" smtClean="0">
                <a:solidFill>
                  <a:srgbClr val="8B0000"/>
                </a:solidFill>
                <a:latin typeface="Calibri Light - 18"/>
              </a:rPr>
              <a:t>2</a:t>
            </a:r>
            <a:endParaRPr lang="en-CA" sz="900" baseline="70000">
              <a:solidFill>
                <a:srgbClr val="8B0000"/>
              </a:solidFill>
              <a:latin typeface="Calibri Light - 18"/>
            </a:endParaRPr>
          </a:p>
        </p:txBody>
      </p:sp>
      <p:sp>
        <p:nvSpPr>
          <p:cNvPr id="44" name="TextBox 43"/>
          <p:cNvSpPr txBox="1"/>
          <p:nvPr/>
        </p:nvSpPr>
        <p:spPr>
          <a:xfrm>
            <a:off x="2324100" y="4000500"/>
            <a:ext cx="1828800" cy="292388"/>
          </a:xfrm>
          <a:prstGeom prst="rect">
            <a:avLst/>
          </a:prstGeom>
          <a:noFill/>
        </p:spPr>
        <p:txBody>
          <a:bodyPr vert="horz" rtlCol="0">
            <a:spAutoFit/>
          </a:bodyPr>
          <a:lstStyle/>
          <a:p>
            <a:r>
              <a:rPr lang="en-CA" sz="1300" smtClean="0">
                <a:solidFill>
                  <a:srgbClr val="8B0000"/>
                </a:solidFill>
                <a:latin typeface="Calibri Light - 18"/>
              </a:rPr>
              <a:t>=        people / km</a:t>
            </a:r>
            <a:r>
              <a:rPr lang="en-CA" sz="900" baseline="70000" smtClean="0">
                <a:solidFill>
                  <a:srgbClr val="8B0000"/>
                </a:solidFill>
                <a:latin typeface="Calibri Light - 18"/>
              </a:rPr>
              <a:t>2</a:t>
            </a:r>
            <a:endParaRPr lang="en-CA" sz="900" baseline="70000">
              <a:solidFill>
                <a:srgbClr val="8B0000"/>
              </a:solidFill>
              <a:latin typeface="Calibri Light - 18"/>
            </a:endParaRPr>
          </a:p>
        </p:txBody>
      </p:sp>
      <p:sp>
        <p:nvSpPr>
          <p:cNvPr id="45" name="TextBox 44"/>
          <p:cNvSpPr txBox="1"/>
          <p:nvPr/>
        </p:nvSpPr>
        <p:spPr>
          <a:xfrm>
            <a:off x="7239000" y="3987800"/>
            <a:ext cx="1828800" cy="292388"/>
          </a:xfrm>
          <a:prstGeom prst="rect">
            <a:avLst/>
          </a:prstGeom>
          <a:noFill/>
        </p:spPr>
        <p:txBody>
          <a:bodyPr vert="horz" rtlCol="0">
            <a:spAutoFit/>
          </a:bodyPr>
          <a:lstStyle/>
          <a:p>
            <a:r>
              <a:rPr lang="en-CA" sz="1300" smtClean="0">
                <a:solidFill>
                  <a:srgbClr val="8B0000"/>
                </a:solidFill>
                <a:latin typeface="Calibri Light - 18"/>
              </a:rPr>
              <a:t>=        people / km</a:t>
            </a:r>
            <a:r>
              <a:rPr lang="en-CA" sz="900" baseline="70000" smtClean="0">
                <a:solidFill>
                  <a:srgbClr val="8B0000"/>
                </a:solidFill>
                <a:latin typeface="Calibri Light - 18"/>
              </a:rPr>
              <a:t>2</a:t>
            </a:r>
            <a:endParaRPr lang="en-CA" sz="900" baseline="70000">
              <a:solidFill>
                <a:srgbClr val="8B0000"/>
              </a:solidFill>
              <a:latin typeface="Calibri Light - 18"/>
            </a:endParaRPr>
          </a:p>
        </p:txBody>
      </p:sp>
      <p:sp>
        <p:nvSpPr>
          <p:cNvPr id="46" name="TextBox 45"/>
          <p:cNvSpPr txBox="1"/>
          <p:nvPr/>
        </p:nvSpPr>
        <p:spPr>
          <a:xfrm>
            <a:off x="5283200" y="2857500"/>
            <a:ext cx="1778000" cy="338554"/>
          </a:xfrm>
          <a:prstGeom prst="rect">
            <a:avLst/>
          </a:prstGeom>
          <a:noFill/>
        </p:spPr>
        <p:txBody>
          <a:bodyPr vert="horz" rtlCol="0">
            <a:spAutoFit/>
          </a:bodyPr>
          <a:lstStyle/>
          <a:p>
            <a:r>
              <a:rPr lang="en-CA" sz="1600" smtClean="0">
                <a:solidFill>
                  <a:srgbClr val="800080"/>
                </a:solidFill>
                <a:latin typeface="Comic Sans MS - 21"/>
              </a:rPr>
              <a:t>South Africa</a:t>
            </a:r>
            <a:endParaRPr lang="en-CA" sz="1600">
              <a:solidFill>
                <a:srgbClr val="800080"/>
              </a:solidFill>
              <a:latin typeface="Comic Sans MS - 21"/>
            </a:endParaRPr>
          </a:p>
        </p:txBody>
      </p:sp>
      <p:sp>
        <p:nvSpPr>
          <p:cNvPr id="47" name="TextBox 46">
            <a:hlinkClick r:id="rId4"/>
          </p:cNvPr>
          <p:cNvSpPr txBox="1"/>
          <p:nvPr/>
        </p:nvSpPr>
        <p:spPr>
          <a:xfrm>
            <a:off x="5562600" y="1257300"/>
            <a:ext cx="2311400" cy="169277"/>
          </a:xfrm>
          <a:prstGeom prst="rect">
            <a:avLst/>
          </a:prstGeom>
          <a:noFill/>
        </p:spPr>
        <p:txBody>
          <a:bodyPr vert="horz" rtlCol="0">
            <a:spAutoFit/>
          </a:bodyPr>
          <a:lstStyle/>
          <a:p>
            <a:r>
              <a:rPr lang="en-CA" sz="500" smtClean="0">
                <a:solidFill>
                  <a:srgbClr val="000000"/>
                </a:solidFill>
                <a:latin typeface="Times New Roman - 6"/>
              </a:rPr>
              <a:t>http://www.gkstill.com/Support/crowd-density/625sm/Density2.html</a:t>
            </a:r>
            <a:endParaRPr lang="en-CA" sz="500">
              <a:solidFill>
                <a:srgbClr val="000000"/>
              </a:solidFill>
              <a:latin typeface="Times New Roman - 6"/>
            </a:endParaRPr>
          </a:p>
        </p:txBody>
      </p:sp>
    </p:spTree>
    <p:extLst>
      <p:ext uri="{BB962C8B-B14F-4D97-AF65-F5344CB8AC3E}">
        <p14:creationId xmlns:p14="http://schemas.microsoft.com/office/powerpoint/2010/main" val="2399370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381000" y="981837"/>
            <a:ext cx="1961261" cy="2023717"/>
            <a:chOff x="381000" y="981837"/>
            <a:chExt cx="1961261" cy="2023717"/>
          </a:xfrm>
        </p:grpSpPr>
        <p:sp>
          <p:nvSpPr>
            <p:cNvPr id="2" name="Freeform 1"/>
            <p:cNvSpPr/>
            <p:nvPr/>
          </p:nvSpPr>
          <p:spPr>
            <a:xfrm>
              <a:off x="1006475" y="981837"/>
              <a:ext cx="1326770" cy="1326770"/>
            </a:xfrm>
            <a:custGeom>
              <a:avLst/>
              <a:gdLst/>
              <a:ahLst/>
              <a:cxnLst/>
              <a:rect l="0" t="0" r="0" b="0"/>
              <a:pathLst>
                <a:path w="1326770" h="1326770">
                  <a:moveTo>
                    <a:pt x="0" y="0"/>
                  </a:moveTo>
                  <a:lnTo>
                    <a:pt x="1326769" y="0"/>
                  </a:lnTo>
                  <a:lnTo>
                    <a:pt x="1326769" y="1326769"/>
                  </a:lnTo>
                  <a:lnTo>
                    <a:pt x="0" y="132676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p:cNvGrpSpPr/>
            <p:nvPr/>
          </p:nvGrpSpPr>
          <p:grpSpPr>
            <a:xfrm>
              <a:off x="1030097" y="2475357"/>
              <a:ext cx="1312164" cy="92075"/>
              <a:chOff x="1030097" y="2475357"/>
              <a:chExt cx="1312164" cy="92075"/>
            </a:xfrm>
          </p:grpSpPr>
          <p:cxnSp>
            <p:nvCxnSpPr>
              <p:cNvPr id="3" name="Straight Connector 2"/>
              <p:cNvCxnSpPr/>
              <p:nvPr/>
            </p:nvCxnSpPr>
            <p:spPr>
              <a:xfrm>
                <a:off x="1034923" y="2567432"/>
                <a:ext cx="1307338" cy="0"/>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337435" y="2475357"/>
                <a:ext cx="0" cy="87122"/>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030097" y="2485009"/>
                <a:ext cx="4826" cy="77470"/>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rot="5400000">
              <a:off x="182309" y="1592897"/>
              <a:ext cx="1312164" cy="92076"/>
              <a:chOff x="182309" y="1592897"/>
              <a:chExt cx="1312164" cy="92076"/>
            </a:xfrm>
          </p:grpSpPr>
          <p:cxnSp>
            <p:nvCxnSpPr>
              <p:cNvPr id="7" name="Straight Connector 6"/>
              <p:cNvCxnSpPr/>
              <p:nvPr/>
            </p:nvCxnSpPr>
            <p:spPr>
              <a:xfrm>
                <a:off x="187135" y="1684846"/>
                <a:ext cx="1307338" cy="127"/>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89520" y="1592897"/>
                <a:ext cx="0" cy="87123"/>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2309" y="1602550"/>
                <a:ext cx="4826" cy="77470"/>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381000" y="1574800"/>
              <a:ext cx="381000" cy="338554"/>
            </a:xfrm>
            <a:prstGeom prst="rect">
              <a:avLst/>
            </a:prstGeom>
            <a:noFill/>
          </p:spPr>
          <p:txBody>
            <a:bodyPr vert="horz" rtlCol="0">
              <a:spAutoFit/>
            </a:bodyPr>
            <a:lstStyle/>
            <a:p>
              <a:r>
                <a:rPr lang="en-CA" sz="800" smtClean="0">
                  <a:solidFill>
                    <a:srgbClr val="8B0000"/>
                  </a:solidFill>
                  <a:latin typeface="Calibri Light - 9"/>
                </a:rPr>
                <a:t>1 km</a:t>
              </a:r>
              <a:endParaRPr lang="en-CA" sz="800">
                <a:solidFill>
                  <a:srgbClr val="8B0000"/>
                </a:solidFill>
                <a:latin typeface="Calibri Light - 9"/>
              </a:endParaRPr>
            </a:p>
          </p:txBody>
        </p:sp>
        <p:sp>
          <p:nvSpPr>
            <p:cNvPr id="12" name="TextBox 11"/>
            <p:cNvSpPr txBox="1"/>
            <p:nvPr/>
          </p:nvSpPr>
          <p:spPr>
            <a:xfrm>
              <a:off x="1498600" y="2667000"/>
              <a:ext cx="381000" cy="338554"/>
            </a:xfrm>
            <a:prstGeom prst="rect">
              <a:avLst/>
            </a:prstGeom>
            <a:noFill/>
          </p:spPr>
          <p:txBody>
            <a:bodyPr vert="horz" rtlCol="0">
              <a:spAutoFit/>
            </a:bodyPr>
            <a:lstStyle/>
            <a:p>
              <a:r>
                <a:rPr lang="en-CA" sz="800" smtClean="0">
                  <a:solidFill>
                    <a:srgbClr val="8B0000"/>
                  </a:solidFill>
                  <a:latin typeface="Calibri Light - 9"/>
                </a:rPr>
                <a:t>1 km</a:t>
              </a:r>
              <a:endParaRPr lang="en-CA" sz="800">
                <a:solidFill>
                  <a:srgbClr val="8B0000"/>
                </a:solidFill>
                <a:latin typeface="Calibri Light - 9"/>
              </a:endParaRPr>
            </a:p>
          </p:txBody>
        </p:sp>
      </p:grpSp>
      <p:pic>
        <p:nvPicPr>
          <p:cNvPr id="14" name="Picture 1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511300" y="3784600"/>
            <a:ext cx="112522" cy="371729"/>
          </a:xfrm>
          <a:prstGeom prst="rect">
            <a:avLst/>
          </a:prstGeom>
          <a:solidFill>
            <a:scrgbClr r="0" g="0" b="0">
              <a:alpha val="0"/>
            </a:scrgbClr>
          </a:solidFill>
        </p:spPr>
      </p:pic>
      <p:pic>
        <p:nvPicPr>
          <p:cNvPr id="15" name="Picture 1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663700" y="1473200"/>
            <a:ext cx="112522" cy="371729"/>
          </a:xfrm>
          <a:prstGeom prst="rect">
            <a:avLst/>
          </a:prstGeom>
          <a:solidFill>
            <a:scrgbClr r="0" g="0" b="0">
              <a:alpha val="0"/>
            </a:scrgbClr>
          </a:solidFill>
        </p:spPr>
      </p:pic>
      <p:pic>
        <p:nvPicPr>
          <p:cNvPr id="16" name="Picture 1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261100" y="3911600"/>
            <a:ext cx="112522" cy="371729"/>
          </a:xfrm>
          <a:prstGeom prst="rect">
            <a:avLst/>
          </a:prstGeom>
          <a:solidFill>
            <a:scrgbClr r="0" g="0" b="0">
              <a:alpha val="0"/>
            </a:scrgbClr>
          </a:solidFill>
        </p:spPr>
      </p:pic>
      <p:sp>
        <p:nvSpPr>
          <p:cNvPr id="17" name="TextBox 16"/>
          <p:cNvSpPr txBox="1"/>
          <p:nvPr/>
        </p:nvSpPr>
        <p:spPr>
          <a:xfrm>
            <a:off x="1143000" y="368300"/>
            <a:ext cx="1346200" cy="338554"/>
          </a:xfrm>
          <a:prstGeom prst="rect">
            <a:avLst/>
          </a:prstGeom>
          <a:noFill/>
        </p:spPr>
        <p:txBody>
          <a:bodyPr vert="horz" rtlCol="0">
            <a:spAutoFit/>
          </a:bodyPr>
          <a:lstStyle/>
          <a:p>
            <a:r>
              <a:rPr lang="en-CA" sz="1600" smtClean="0">
                <a:solidFill>
                  <a:srgbClr val="4B0082"/>
                </a:solidFill>
                <a:latin typeface="Comic Sans MS - 22"/>
              </a:rPr>
              <a:t>Montreal</a:t>
            </a:r>
            <a:endParaRPr lang="en-CA" sz="1600">
              <a:solidFill>
                <a:srgbClr val="4B0082"/>
              </a:solidFill>
              <a:latin typeface="Comic Sans MS - 22"/>
            </a:endParaRPr>
          </a:p>
        </p:txBody>
      </p:sp>
      <p:grpSp>
        <p:nvGrpSpPr>
          <p:cNvPr id="29" name="Group 28"/>
          <p:cNvGrpSpPr/>
          <p:nvPr/>
        </p:nvGrpSpPr>
        <p:grpSpPr>
          <a:xfrm>
            <a:off x="266700" y="3369437"/>
            <a:ext cx="1961261" cy="2023717"/>
            <a:chOff x="266700" y="3369437"/>
            <a:chExt cx="1961261" cy="2023717"/>
          </a:xfrm>
        </p:grpSpPr>
        <p:sp>
          <p:nvSpPr>
            <p:cNvPr id="18" name="Freeform 17"/>
            <p:cNvSpPr/>
            <p:nvPr/>
          </p:nvSpPr>
          <p:spPr>
            <a:xfrm>
              <a:off x="892175" y="3369437"/>
              <a:ext cx="1326770" cy="1326770"/>
            </a:xfrm>
            <a:custGeom>
              <a:avLst/>
              <a:gdLst/>
              <a:ahLst/>
              <a:cxnLst/>
              <a:rect l="0" t="0" r="0" b="0"/>
              <a:pathLst>
                <a:path w="1326770" h="1326770">
                  <a:moveTo>
                    <a:pt x="0" y="0"/>
                  </a:moveTo>
                  <a:lnTo>
                    <a:pt x="1326769" y="0"/>
                  </a:lnTo>
                  <a:lnTo>
                    <a:pt x="1326769" y="1326769"/>
                  </a:lnTo>
                  <a:lnTo>
                    <a:pt x="0" y="132676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2" name="Group 21"/>
            <p:cNvGrpSpPr/>
            <p:nvPr/>
          </p:nvGrpSpPr>
          <p:grpSpPr>
            <a:xfrm>
              <a:off x="915797" y="4862957"/>
              <a:ext cx="1312164" cy="92075"/>
              <a:chOff x="915797" y="4862957"/>
              <a:chExt cx="1312164" cy="92075"/>
            </a:xfrm>
          </p:grpSpPr>
          <p:cxnSp>
            <p:nvCxnSpPr>
              <p:cNvPr id="19" name="Straight Connector 18"/>
              <p:cNvCxnSpPr/>
              <p:nvPr/>
            </p:nvCxnSpPr>
            <p:spPr>
              <a:xfrm>
                <a:off x="920623" y="4955032"/>
                <a:ext cx="1307338" cy="0"/>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23135" y="4862957"/>
                <a:ext cx="0" cy="87122"/>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5797" y="4872609"/>
                <a:ext cx="4826" cy="77470"/>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rot="5400000">
              <a:off x="68009" y="3980497"/>
              <a:ext cx="1312165" cy="92075"/>
              <a:chOff x="68009" y="3980497"/>
              <a:chExt cx="1312165" cy="92075"/>
            </a:xfrm>
          </p:grpSpPr>
          <p:cxnSp>
            <p:nvCxnSpPr>
              <p:cNvPr id="23" name="Straight Connector 22"/>
              <p:cNvCxnSpPr/>
              <p:nvPr/>
            </p:nvCxnSpPr>
            <p:spPr>
              <a:xfrm>
                <a:off x="72835" y="4072446"/>
                <a:ext cx="1307339" cy="126"/>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75220" y="3980497"/>
                <a:ext cx="0" cy="87122"/>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009" y="3990149"/>
                <a:ext cx="4826" cy="77470"/>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266700" y="3962400"/>
              <a:ext cx="381000" cy="338554"/>
            </a:xfrm>
            <a:prstGeom prst="rect">
              <a:avLst/>
            </a:prstGeom>
            <a:noFill/>
          </p:spPr>
          <p:txBody>
            <a:bodyPr vert="horz" rtlCol="0">
              <a:spAutoFit/>
            </a:bodyPr>
            <a:lstStyle/>
            <a:p>
              <a:r>
                <a:rPr lang="en-CA" sz="800" smtClean="0">
                  <a:solidFill>
                    <a:srgbClr val="8B0000"/>
                  </a:solidFill>
                  <a:latin typeface="Calibri Light - 9"/>
                </a:rPr>
                <a:t>1 km</a:t>
              </a:r>
              <a:endParaRPr lang="en-CA" sz="800">
                <a:solidFill>
                  <a:srgbClr val="8B0000"/>
                </a:solidFill>
                <a:latin typeface="Calibri Light - 9"/>
              </a:endParaRPr>
            </a:p>
          </p:txBody>
        </p:sp>
        <p:sp>
          <p:nvSpPr>
            <p:cNvPr id="28" name="TextBox 27"/>
            <p:cNvSpPr txBox="1"/>
            <p:nvPr/>
          </p:nvSpPr>
          <p:spPr>
            <a:xfrm>
              <a:off x="1384300" y="5054600"/>
              <a:ext cx="381000" cy="338554"/>
            </a:xfrm>
            <a:prstGeom prst="rect">
              <a:avLst/>
            </a:prstGeom>
            <a:noFill/>
          </p:spPr>
          <p:txBody>
            <a:bodyPr vert="horz" rtlCol="0">
              <a:spAutoFit/>
            </a:bodyPr>
            <a:lstStyle/>
            <a:p>
              <a:r>
                <a:rPr lang="en-CA" sz="800" smtClean="0">
                  <a:solidFill>
                    <a:srgbClr val="8B0000"/>
                  </a:solidFill>
                  <a:latin typeface="Calibri Light - 9"/>
                </a:rPr>
                <a:t>1 km</a:t>
              </a:r>
              <a:endParaRPr lang="en-CA" sz="800">
                <a:solidFill>
                  <a:srgbClr val="8B0000"/>
                </a:solidFill>
                <a:latin typeface="Calibri Light - 9"/>
              </a:endParaRPr>
            </a:p>
          </p:txBody>
        </p:sp>
      </p:grpSp>
      <p:grpSp>
        <p:nvGrpSpPr>
          <p:cNvPr id="41" name="Group 40"/>
          <p:cNvGrpSpPr/>
          <p:nvPr/>
        </p:nvGrpSpPr>
        <p:grpSpPr>
          <a:xfrm>
            <a:off x="5016500" y="3407537"/>
            <a:ext cx="1961261" cy="2023717"/>
            <a:chOff x="5016500" y="3407537"/>
            <a:chExt cx="1961261" cy="2023717"/>
          </a:xfrm>
        </p:grpSpPr>
        <p:sp>
          <p:nvSpPr>
            <p:cNvPr id="30" name="Freeform 29"/>
            <p:cNvSpPr/>
            <p:nvPr/>
          </p:nvSpPr>
          <p:spPr>
            <a:xfrm>
              <a:off x="5641975" y="3407537"/>
              <a:ext cx="1326770" cy="1326770"/>
            </a:xfrm>
            <a:custGeom>
              <a:avLst/>
              <a:gdLst/>
              <a:ahLst/>
              <a:cxnLst/>
              <a:rect l="0" t="0" r="0" b="0"/>
              <a:pathLst>
                <a:path w="1326770" h="1326770">
                  <a:moveTo>
                    <a:pt x="0" y="0"/>
                  </a:moveTo>
                  <a:lnTo>
                    <a:pt x="1326769" y="0"/>
                  </a:lnTo>
                  <a:lnTo>
                    <a:pt x="1326769" y="1326769"/>
                  </a:lnTo>
                  <a:lnTo>
                    <a:pt x="0" y="1326769"/>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4" name="Group 33"/>
            <p:cNvGrpSpPr/>
            <p:nvPr/>
          </p:nvGrpSpPr>
          <p:grpSpPr>
            <a:xfrm>
              <a:off x="5665597" y="4901057"/>
              <a:ext cx="1312164" cy="92075"/>
              <a:chOff x="5665597" y="4901057"/>
              <a:chExt cx="1312164" cy="92075"/>
            </a:xfrm>
          </p:grpSpPr>
          <p:cxnSp>
            <p:nvCxnSpPr>
              <p:cNvPr id="31" name="Straight Connector 30"/>
              <p:cNvCxnSpPr/>
              <p:nvPr/>
            </p:nvCxnSpPr>
            <p:spPr>
              <a:xfrm>
                <a:off x="5670423" y="4993132"/>
                <a:ext cx="1307338" cy="0"/>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972935" y="4901057"/>
                <a:ext cx="0" cy="87122"/>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665597" y="4910709"/>
                <a:ext cx="4826" cy="77470"/>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5400000">
              <a:off x="4817809" y="4018599"/>
              <a:ext cx="1312164" cy="92075"/>
              <a:chOff x="4817809" y="4018599"/>
              <a:chExt cx="1312164" cy="92075"/>
            </a:xfrm>
          </p:grpSpPr>
          <p:cxnSp>
            <p:nvCxnSpPr>
              <p:cNvPr id="35" name="Straight Connector 34"/>
              <p:cNvCxnSpPr/>
              <p:nvPr/>
            </p:nvCxnSpPr>
            <p:spPr>
              <a:xfrm>
                <a:off x="4822635" y="4110547"/>
                <a:ext cx="1307338" cy="127"/>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125020" y="4018599"/>
                <a:ext cx="0" cy="87122"/>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817809" y="4028251"/>
                <a:ext cx="4826" cy="77470"/>
              </a:xfrm>
              <a:prstGeom prst="line">
                <a:avLst/>
              </a:prstGeom>
              <a:ln w="762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5016500" y="4000500"/>
              <a:ext cx="381000" cy="338554"/>
            </a:xfrm>
            <a:prstGeom prst="rect">
              <a:avLst/>
            </a:prstGeom>
            <a:noFill/>
          </p:spPr>
          <p:txBody>
            <a:bodyPr vert="horz" rtlCol="0">
              <a:spAutoFit/>
            </a:bodyPr>
            <a:lstStyle/>
            <a:p>
              <a:r>
                <a:rPr lang="en-CA" sz="800" smtClean="0">
                  <a:solidFill>
                    <a:srgbClr val="8B0000"/>
                  </a:solidFill>
                  <a:latin typeface="Calibri Light - 9"/>
                </a:rPr>
                <a:t>1 km</a:t>
              </a:r>
              <a:endParaRPr lang="en-CA" sz="800">
                <a:solidFill>
                  <a:srgbClr val="8B0000"/>
                </a:solidFill>
                <a:latin typeface="Calibri Light - 9"/>
              </a:endParaRPr>
            </a:p>
          </p:txBody>
        </p:sp>
        <p:sp>
          <p:nvSpPr>
            <p:cNvPr id="40" name="TextBox 39"/>
            <p:cNvSpPr txBox="1"/>
            <p:nvPr/>
          </p:nvSpPr>
          <p:spPr>
            <a:xfrm>
              <a:off x="6134100" y="5092700"/>
              <a:ext cx="381000" cy="338554"/>
            </a:xfrm>
            <a:prstGeom prst="rect">
              <a:avLst/>
            </a:prstGeom>
            <a:noFill/>
          </p:spPr>
          <p:txBody>
            <a:bodyPr vert="horz" rtlCol="0">
              <a:spAutoFit/>
            </a:bodyPr>
            <a:lstStyle/>
            <a:p>
              <a:r>
                <a:rPr lang="en-CA" sz="800" smtClean="0">
                  <a:solidFill>
                    <a:srgbClr val="8B0000"/>
                  </a:solidFill>
                  <a:latin typeface="Calibri Light - 9"/>
                </a:rPr>
                <a:t>1 km</a:t>
              </a:r>
              <a:endParaRPr lang="en-CA" sz="800">
                <a:solidFill>
                  <a:srgbClr val="8B0000"/>
                </a:solidFill>
                <a:latin typeface="Calibri Light - 9"/>
              </a:endParaRPr>
            </a:p>
          </p:txBody>
        </p:sp>
      </p:grpSp>
      <p:sp>
        <p:nvSpPr>
          <p:cNvPr id="42" name="TextBox 41"/>
          <p:cNvSpPr txBox="1"/>
          <p:nvPr/>
        </p:nvSpPr>
        <p:spPr>
          <a:xfrm>
            <a:off x="838200" y="2882900"/>
            <a:ext cx="1676400" cy="338554"/>
          </a:xfrm>
          <a:prstGeom prst="rect">
            <a:avLst/>
          </a:prstGeom>
          <a:noFill/>
        </p:spPr>
        <p:txBody>
          <a:bodyPr vert="horz" rtlCol="0">
            <a:spAutoFit/>
          </a:bodyPr>
          <a:lstStyle/>
          <a:p>
            <a:r>
              <a:rPr lang="en-CA" sz="1600" smtClean="0">
                <a:solidFill>
                  <a:srgbClr val="FF0000"/>
                </a:solidFill>
                <a:latin typeface="Comic Sans MS - 21"/>
              </a:rPr>
              <a:t>Quebec city</a:t>
            </a:r>
            <a:endParaRPr lang="en-CA" sz="1600">
              <a:solidFill>
                <a:srgbClr val="FF0000"/>
              </a:solidFill>
              <a:latin typeface="Comic Sans MS - 21"/>
            </a:endParaRPr>
          </a:p>
        </p:txBody>
      </p:sp>
      <p:sp>
        <p:nvSpPr>
          <p:cNvPr id="43" name="TextBox 42"/>
          <p:cNvSpPr txBox="1"/>
          <p:nvPr/>
        </p:nvSpPr>
        <p:spPr>
          <a:xfrm>
            <a:off x="2463800" y="1536700"/>
            <a:ext cx="1828800" cy="292388"/>
          </a:xfrm>
          <a:prstGeom prst="rect">
            <a:avLst/>
          </a:prstGeom>
          <a:noFill/>
        </p:spPr>
        <p:txBody>
          <a:bodyPr vert="horz" rtlCol="0">
            <a:spAutoFit/>
          </a:bodyPr>
          <a:lstStyle/>
          <a:p>
            <a:r>
              <a:rPr lang="en-CA" sz="1300" smtClean="0">
                <a:solidFill>
                  <a:srgbClr val="8B0000"/>
                </a:solidFill>
                <a:latin typeface="Calibri Light - 18"/>
              </a:rPr>
              <a:t>=        people / km</a:t>
            </a:r>
            <a:r>
              <a:rPr lang="en-CA" sz="900" baseline="70000" smtClean="0">
                <a:solidFill>
                  <a:srgbClr val="8B0000"/>
                </a:solidFill>
                <a:latin typeface="Calibri Light - 18"/>
              </a:rPr>
              <a:t>2</a:t>
            </a:r>
            <a:endParaRPr lang="en-CA" sz="900" baseline="70000">
              <a:solidFill>
                <a:srgbClr val="8B0000"/>
              </a:solidFill>
              <a:latin typeface="Calibri Light - 18"/>
            </a:endParaRPr>
          </a:p>
        </p:txBody>
      </p:sp>
      <p:sp>
        <p:nvSpPr>
          <p:cNvPr id="44" name="TextBox 43"/>
          <p:cNvSpPr txBox="1"/>
          <p:nvPr/>
        </p:nvSpPr>
        <p:spPr>
          <a:xfrm>
            <a:off x="2324100" y="4000500"/>
            <a:ext cx="1828800" cy="292388"/>
          </a:xfrm>
          <a:prstGeom prst="rect">
            <a:avLst/>
          </a:prstGeom>
          <a:noFill/>
        </p:spPr>
        <p:txBody>
          <a:bodyPr vert="horz" rtlCol="0">
            <a:spAutoFit/>
          </a:bodyPr>
          <a:lstStyle/>
          <a:p>
            <a:r>
              <a:rPr lang="en-CA" sz="1300" smtClean="0">
                <a:solidFill>
                  <a:srgbClr val="8B0000"/>
                </a:solidFill>
                <a:latin typeface="Calibri Light - 18"/>
              </a:rPr>
              <a:t>=        people / km</a:t>
            </a:r>
            <a:r>
              <a:rPr lang="en-CA" sz="900" baseline="70000" smtClean="0">
                <a:solidFill>
                  <a:srgbClr val="8B0000"/>
                </a:solidFill>
                <a:latin typeface="Calibri Light - 18"/>
              </a:rPr>
              <a:t>2</a:t>
            </a:r>
            <a:endParaRPr lang="en-CA" sz="900" baseline="70000">
              <a:solidFill>
                <a:srgbClr val="8B0000"/>
              </a:solidFill>
              <a:latin typeface="Calibri Light - 18"/>
            </a:endParaRPr>
          </a:p>
        </p:txBody>
      </p:sp>
      <p:sp>
        <p:nvSpPr>
          <p:cNvPr id="45" name="TextBox 44"/>
          <p:cNvSpPr txBox="1"/>
          <p:nvPr/>
        </p:nvSpPr>
        <p:spPr>
          <a:xfrm>
            <a:off x="7239000" y="3987800"/>
            <a:ext cx="1828800" cy="292388"/>
          </a:xfrm>
          <a:prstGeom prst="rect">
            <a:avLst/>
          </a:prstGeom>
          <a:noFill/>
        </p:spPr>
        <p:txBody>
          <a:bodyPr vert="horz" rtlCol="0">
            <a:spAutoFit/>
          </a:bodyPr>
          <a:lstStyle/>
          <a:p>
            <a:r>
              <a:rPr lang="en-CA" sz="1300" smtClean="0">
                <a:solidFill>
                  <a:srgbClr val="8B0000"/>
                </a:solidFill>
                <a:latin typeface="Calibri Light - 18"/>
              </a:rPr>
              <a:t>=        people / km</a:t>
            </a:r>
            <a:r>
              <a:rPr lang="en-CA" sz="900" baseline="70000" smtClean="0">
                <a:solidFill>
                  <a:srgbClr val="8B0000"/>
                </a:solidFill>
                <a:latin typeface="Calibri Light - 18"/>
              </a:rPr>
              <a:t>2</a:t>
            </a:r>
            <a:endParaRPr lang="en-CA" sz="900" baseline="70000">
              <a:solidFill>
                <a:srgbClr val="8B0000"/>
              </a:solidFill>
              <a:latin typeface="Calibri Light - 18"/>
            </a:endParaRPr>
          </a:p>
        </p:txBody>
      </p:sp>
      <p:sp>
        <p:nvSpPr>
          <p:cNvPr id="46" name="TextBox 45"/>
          <p:cNvSpPr txBox="1"/>
          <p:nvPr/>
        </p:nvSpPr>
        <p:spPr>
          <a:xfrm>
            <a:off x="5016500" y="2857500"/>
            <a:ext cx="2616200" cy="338554"/>
          </a:xfrm>
          <a:prstGeom prst="rect">
            <a:avLst/>
          </a:prstGeom>
          <a:noFill/>
        </p:spPr>
        <p:txBody>
          <a:bodyPr vert="horz" rtlCol="0">
            <a:spAutoFit/>
          </a:bodyPr>
          <a:lstStyle/>
          <a:p>
            <a:r>
              <a:rPr lang="en-CA" sz="1600" smtClean="0">
                <a:solidFill>
                  <a:srgbClr val="800080"/>
                </a:solidFill>
                <a:latin typeface="Comic Sans MS - 21"/>
              </a:rPr>
              <a:t>province of Quebec</a:t>
            </a:r>
            <a:endParaRPr lang="en-CA" sz="1600">
              <a:solidFill>
                <a:srgbClr val="800080"/>
              </a:solidFill>
              <a:latin typeface="Comic Sans MS - 21"/>
            </a:endParaRPr>
          </a:p>
        </p:txBody>
      </p:sp>
      <p:sp>
        <p:nvSpPr>
          <p:cNvPr id="47" name="TextBox 46">
            <a:hlinkClick r:id="rId4"/>
          </p:cNvPr>
          <p:cNvSpPr txBox="1"/>
          <p:nvPr/>
        </p:nvSpPr>
        <p:spPr>
          <a:xfrm>
            <a:off x="5562600" y="1257300"/>
            <a:ext cx="2311400" cy="169277"/>
          </a:xfrm>
          <a:prstGeom prst="rect">
            <a:avLst/>
          </a:prstGeom>
          <a:noFill/>
        </p:spPr>
        <p:txBody>
          <a:bodyPr vert="horz" rtlCol="0">
            <a:spAutoFit/>
          </a:bodyPr>
          <a:lstStyle/>
          <a:p>
            <a:r>
              <a:rPr lang="en-CA" sz="500" smtClean="0">
                <a:solidFill>
                  <a:srgbClr val="000000"/>
                </a:solidFill>
                <a:latin typeface="Times New Roman - 6"/>
              </a:rPr>
              <a:t>http://www.gkstill.com/Support/crowd-density/625sm/Density2.html</a:t>
            </a:r>
            <a:endParaRPr lang="en-CA" sz="500">
              <a:solidFill>
                <a:srgbClr val="000000"/>
              </a:solidFill>
              <a:latin typeface="Times New Roman - 6"/>
            </a:endParaRPr>
          </a:p>
        </p:txBody>
      </p:sp>
      <p:graphicFrame>
        <p:nvGraphicFramePr>
          <p:cNvPr id="48" name="Table 47"/>
          <p:cNvGraphicFramePr>
            <a:graphicFrameLocks noGrp="1"/>
          </p:cNvGraphicFramePr>
          <p:nvPr>
            <p:extLst>
              <p:ext uri="{D42A27DB-BD31-4B8C-83A1-F6EECF244321}">
                <p14:modId xmlns:p14="http://schemas.microsoft.com/office/powerpoint/2010/main" val="3664490628"/>
              </p:ext>
            </p:extLst>
          </p:nvPr>
        </p:nvGraphicFramePr>
        <p:xfrm>
          <a:off x="3517900" y="495300"/>
          <a:ext cx="4601718" cy="328676"/>
        </p:xfrm>
        <a:graphic>
          <a:graphicData uri="http://schemas.openxmlformats.org/drawingml/2006/table">
            <a:tbl>
              <a:tblPr firstRow="1" bandRow="1">
                <a:tableStyleId>{5C22544A-7EE6-4342-B048-85BDC9FD1C3A}</a:tableStyleId>
              </a:tblPr>
              <a:tblGrid>
                <a:gridCol w="2300859"/>
                <a:gridCol w="2300860"/>
              </a:tblGrid>
              <a:tr h="328676">
                <a:tc>
                  <a:txBody>
                    <a:bodyPr/>
                    <a:lstStyle/>
                    <a:p>
                      <a:r>
                        <a:rPr lang="en-CA" sz="776" b="1" i="0" u="none" baseline="0" smtClean="0">
                          <a:solidFill>
                            <a:srgbClr val="000000"/>
                          </a:solidFill>
                          <a:latin typeface="Times New Roman - 7"/>
                        </a:rPr>
                        <a:t>• Density</a:t>
                      </a:r>
                      <a:endParaRPr lang="en-CA" sz="776" b="1" i="0" u="none" baseline="0">
                        <a:solidFill>
                          <a:srgbClr val="000000"/>
                        </a:solidFill>
                        <a:latin typeface="Times New Roman - 7"/>
                      </a:endParaRP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CA" sz="776" b="0" i="0" u="none" baseline="0" smtClean="0">
                          <a:solidFill>
                            <a:srgbClr val="000000"/>
                          </a:solidFill>
                          <a:latin typeface="Times New Roman - 7"/>
                        </a:rPr>
                        <a:t>4,517.6/km2</a:t>
                      </a:r>
                      <a:endParaRPr lang="en-CA" sz="776" b="0" i="0" u="none" baseline="0">
                        <a:solidFill>
                          <a:srgbClr val="000000"/>
                        </a:solidFill>
                        <a:latin typeface="Times New Roman - 7"/>
                      </a:endParaRPr>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Tree>
    <p:extLst>
      <p:ext uri="{BB962C8B-B14F-4D97-AF65-F5344CB8AC3E}">
        <p14:creationId xmlns:p14="http://schemas.microsoft.com/office/powerpoint/2010/main" val="355390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2100" y="431800"/>
            <a:ext cx="3352800" cy="492443"/>
          </a:xfrm>
          <a:prstGeom prst="rect">
            <a:avLst/>
          </a:prstGeom>
          <a:noFill/>
        </p:spPr>
        <p:txBody>
          <a:bodyPr vert="horz" rtlCol="0">
            <a:spAutoFit/>
          </a:bodyPr>
          <a:lstStyle/>
          <a:p>
            <a:r>
              <a:rPr lang="en-CA" sz="1300" smtClean="0">
                <a:solidFill>
                  <a:srgbClr val="8B0000"/>
                </a:solidFill>
                <a:latin typeface="Kristen ITC - 18"/>
              </a:rPr>
              <a:t>Quebec's population density </a:t>
            </a:r>
          </a:p>
          <a:p>
            <a:endParaRPr lang="en-CA" sz="1300">
              <a:solidFill>
                <a:srgbClr val="8B0000"/>
              </a:solidFill>
              <a:latin typeface="Kristen ITC - 18"/>
            </a:endParaRPr>
          </a:p>
        </p:txBody>
      </p:sp>
      <p:sp>
        <p:nvSpPr>
          <p:cNvPr id="3" name="TextBox 2"/>
          <p:cNvSpPr txBox="1"/>
          <p:nvPr/>
        </p:nvSpPr>
        <p:spPr>
          <a:xfrm>
            <a:off x="228600" y="901700"/>
            <a:ext cx="5511800" cy="292388"/>
          </a:xfrm>
          <a:prstGeom prst="rect">
            <a:avLst/>
          </a:prstGeom>
          <a:noFill/>
        </p:spPr>
        <p:txBody>
          <a:bodyPr vert="horz" rtlCol="0">
            <a:spAutoFit/>
          </a:bodyPr>
          <a:lstStyle/>
          <a:p>
            <a:r>
              <a:rPr lang="en-CA" sz="1300" smtClean="0">
                <a:solidFill>
                  <a:srgbClr val="8B0000"/>
                </a:solidFill>
                <a:latin typeface="Calibri Light - 18"/>
              </a:rPr>
              <a:t>Which part of quebec has the greatest population density?</a:t>
            </a:r>
            <a:endParaRPr lang="en-CA" sz="1300">
              <a:solidFill>
                <a:srgbClr val="8B0000"/>
              </a:solidFill>
              <a:latin typeface="Calibri Light - 18"/>
            </a:endParaRPr>
          </a:p>
        </p:txBody>
      </p:sp>
      <p:sp>
        <p:nvSpPr>
          <p:cNvPr id="4" name="TextBox 3"/>
          <p:cNvSpPr txBox="1"/>
          <p:nvPr/>
        </p:nvSpPr>
        <p:spPr>
          <a:xfrm>
            <a:off x="355600" y="1397000"/>
            <a:ext cx="4978400" cy="292388"/>
          </a:xfrm>
          <a:prstGeom prst="rect">
            <a:avLst/>
          </a:prstGeom>
          <a:noFill/>
        </p:spPr>
        <p:txBody>
          <a:bodyPr vert="horz" rtlCol="0">
            <a:spAutoFit/>
          </a:bodyPr>
          <a:lstStyle/>
          <a:p>
            <a:r>
              <a:rPr lang="en-CA" sz="1300" smtClean="0">
                <a:solidFill>
                  <a:srgbClr val="8B0000"/>
                </a:solidFill>
                <a:latin typeface="Calibri Light - 18"/>
              </a:rPr>
              <a:t>Describe the population density outside urban areas.</a:t>
            </a:r>
            <a:endParaRPr lang="en-CA" sz="1300">
              <a:solidFill>
                <a:srgbClr val="8B0000"/>
              </a:solidFill>
              <a:latin typeface="Calibri Light - 18"/>
            </a:endParaRPr>
          </a:p>
        </p:txBody>
      </p:sp>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533400" y="2260600"/>
            <a:ext cx="5544058" cy="3663188"/>
          </a:xfrm>
          <a:prstGeom prst="rect">
            <a:avLst/>
          </a:prstGeom>
          <a:solidFill>
            <a:scrgbClr r="0" g="0" b="0">
              <a:alpha val="0"/>
            </a:scrgbClr>
          </a:solidFill>
        </p:spPr>
      </p:pic>
      <p:pic>
        <p:nvPicPr>
          <p:cNvPr id="6" name="Picture 5"/>
          <p:cNvPicPr>
            <a:picLocks/>
          </p:cNvPicPr>
          <p:nvPr/>
        </p:nvPicPr>
        <p:blipFill>
          <a:blip r:embed="rId4">
            <a:extLst>
              <a:ext uri="{28A0092B-C50C-407E-A947-70E740481C1C}">
                <a14:useLocalDpi xmlns:a14="http://schemas.microsoft.com/office/drawing/2010/main" val="0"/>
              </a:ext>
            </a:extLst>
          </a:blip>
          <a:stretch>
            <a:fillRect/>
          </a:stretch>
        </p:blipFill>
        <p:spPr>
          <a:xfrm>
            <a:off x="6565900" y="3302000"/>
            <a:ext cx="2697353" cy="2814193"/>
          </a:xfrm>
          <a:prstGeom prst="rect">
            <a:avLst/>
          </a:prstGeom>
          <a:solidFill>
            <a:scrgbClr r="0" g="0" b="0">
              <a:alpha val="0"/>
            </a:scrgbClr>
          </a:solidFill>
        </p:spPr>
      </p:pic>
    </p:spTree>
    <p:extLst>
      <p:ext uri="{BB962C8B-B14F-4D97-AF65-F5344CB8AC3E}">
        <p14:creationId xmlns:p14="http://schemas.microsoft.com/office/powerpoint/2010/main" val="438508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6700" y="292100"/>
            <a:ext cx="5156200" cy="492443"/>
          </a:xfrm>
          <a:prstGeom prst="rect">
            <a:avLst/>
          </a:prstGeom>
          <a:noFill/>
        </p:spPr>
        <p:txBody>
          <a:bodyPr vert="horz" rtlCol="0">
            <a:spAutoFit/>
          </a:bodyPr>
          <a:lstStyle/>
          <a:p>
            <a:r>
              <a:rPr lang="en-CA" sz="1300" smtClean="0">
                <a:solidFill>
                  <a:srgbClr val="8B0000"/>
                </a:solidFill>
                <a:latin typeface="Calibri Light - 18"/>
              </a:rPr>
              <a:t>How does Quebec's population density  compare with the rest of the world?</a:t>
            </a:r>
            <a:endParaRPr lang="en-CA" sz="1300">
              <a:solidFill>
                <a:srgbClr val="8B0000"/>
              </a:solidFill>
              <a:latin typeface="Calibri Light - 18"/>
            </a:endParaRPr>
          </a:p>
        </p:txBody>
      </p:sp>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420100" y="2946400"/>
            <a:ext cx="2635885" cy="2735834"/>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673100" y="203200"/>
            <a:ext cx="7280402" cy="5889244"/>
          </a:xfrm>
          <a:prstGeom prst="rect">
            <a:avLst/>
          </a:prstGeom>
          <a:solidFill>
            <a:scrgbClr r="0" g="0" b="0">
              <a:alpha val="0"/>
            </a:scrgbClr>
          </a:solidFill>
        </p:spPr>
      </p:pic>
    </p:spTree>
    <p:extLst>
      <p:ext uri="{BB962C8B-B14F-4D97-AF65-F5344CB8AC3E}">
        <p14:creationId xmlns:p14="http://schemas.microsoft.com/office/powerpoint/2010/main" val="3666176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 y="520700"/>
            <a:ext cx="5105400" cy="492443"/>
          </a:xfrm>
          <a:prstGeom prst="rect">
            <a:avLst/>
          </a:prstGeom>
          <a:noFill/>
        </p:spPr>
        <p:txBody>
          <a:bodyPr vert="horz" rtlCol="0">
            <a:spAutoFit/>
          </a:bodyPr>
          <a:lstStyle/>
          <a:p>
            <a:r>
              <a:rPr lang="en-CA" sz="1300" smtClean="0">
                <a:solidFill>
                  <a:srgbClr val="8B0000"/>
                </a:solidFill>
                <a:latin typeface="Calibri Light - 18"/>
              </a:rPr>
              <a:t>In your opinion why is Quebec so sparsely populated ?</a:t>
            </a:r>
          </a:p>
          <a:p>
            <a:endParaRPr lang="en-CA" sz="1300">
              <a:solidFill>
                <a:srgbClr val="8B0000"/>
              </a:solidFill>
              <a:latin typeface="Calibri Light - 18"/>
            </a:endParaRPr>
          </a:p>
        </p:txBody>
      </p:sp>
      <p:sp>
        <p:nvSpPr>
          <p:cNvPr id="3" name="TextBox 2"/>
          <p:cNvSpPr txBox="1"/>
          <p:nvPr/>
        </p:nvSpPr>
        <p:spPr>
          <a:xfrm>
            <a:off x="4191000" y="1841500"/>
            <a:ext cx="4064000" cy="292388"/>
          </a:xfrm>
          <a:prstGeom prst="rect">
            <a:avLst/>
          </a:prstGeom>
          <a:noFill/>
        </p:spPr>
        <p:txBody>
          <a:bodyPr vert="horz" rtlCol="0">
            <a:spAutoFit/>
          </a:bodyPr>
          <a:lstStyle/>
          <a:p>
            <a:r>
              <a:rPr lang="en-CA" sz="1300" smtClean="0">
                <a:solidFill>
                  <a:srgbClr val="8B0000"/>
                </a:solidFill>
                <a:latin typeface="Calibri Light - 18"/>
              </a:rPr>
              <a:t>Which country is most densely populated? </a:t>
            </a:r>
            <a:endParaRPr lang="en-CA" sz="1300">
              <a:solidFill>
                <a:srgbClr val="8B0000"/>
              </a:solidFill>
              <a:latin typeface="Calibri Light - 18"/>
            </a:endParaRP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222250" y="1117600"/>
            <a:ext cx="3785362" cy="4071112"/>
          </a:xfrm>
          <a:prstGeom prst="rect">
            <a:avLst/>
          </a:prstGeom>
          <a:solidFill>
            <a:scrgbClr r="0" g="0" b="0">
              <a:alpha val="0"/>
            </a:scrgbClr>
          </a:solidFill>
        </p:spPr>
      </p:pic>
    </p:spTree>
    <p:extLst>
      <p:ext uri="{BB962C8B-B14F-4D97-AF65-F5344CB8AC3E}">
        <p14:creationId xmlns:p14="http://schemas.microsoft.com/office/powerpoint/2010/main" val="1281568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41400" y="1143000"/>
            <a:ext cx="5588000" cy="1492716"/>
          </a:xfrm>
          <a:prstGeom prst="rect">
            <a:avLst/>
          </a:prstGeom>
          <a:noFill/>
        </p:spPr>
        <p:txBody>
          <a:bodyPr vert="horz" rtlCol="0">
            <a:spAutoFit/>
          </a:bodyPr>
          <a:lstStyle/>
          <a:p>
            <a:r>
              <a:rPr lang="en-CA" sz="1300" smtClean="0">
                <a:solidFill>
                  <a:srgbClr val="000000"/>
                </a:solidFill>
                <a:latin typeface="Symbol - 18"/>
              </a:rPr>
              <a:t>·</a:t>
            </a:r>
            <a:r>
              <a:rPr lang="en-CA" sz="1300" smtClean="0">
                <a:solidFill>
                  <a:srgbClr val="000000"/>
                </a:solidFill>
                <a:latin typeface="Calibri Light - 18"/>
              </a:rPr>
              <a:t>Elements of a population based on factors such as age, race, gender, religion, economic status, level of education, income level, employment, or language. </a:t>
            </a:r>
          </a:p>
          <a:p>
            <a:endParaRPr lang="en-CA" sz="1300" smtClean="0">
              <a:solidFill>
                <a:srgbClr val="000000"/>
              </a:solidFill>
              <a:latin typeface="Calibri Light - 18"/>
            </a:endParaRPr>
          </a:p>
          <a:p>
            <a:r>
              <a:rPr lang="en-CA" sz="1300" smtClean="0">
                <a:solidFill>
                  <a:srgbClr val="000000"/>
                </a:solidFill>
                <a:latin typeface="Calibri Light - 18"/>
              </a:rPr>
              <a:t>·Demographic trends are also important, as the size of different demographic groups will change over time as a result of economic, cultural and political circumstances.</a:t>
            </a:r>
            <a:endParaRPr lang="en-CA" sz="1300">
              <a:solidFill>
                <a:srgbClr val="000000"/>
              </a:solidFill>
              <a:latin typeface="Calibri Light - 18"/>
            </a:endParaRPr>
          </a:p>
        </p:txBody>
      </p:sp>
      <p:sp>
        <p:nvSpPr>
          <p:cNvPr id="3" name="TextBox 2"/>
          <p:cNvSpPr txBox="1"/>
          <p:nvPr/>
        </p:nvSpPr>
        <p:spPr>
          <a:xfrm>
            <a:off x="850900" y="292100"/>
            <a:ext cx="1778000" cy="292388"/>
          </a:xfrm>
          <a:prstGeom prst="rect">
            <a:avLst/>
          </a:prstGeom>
          <a:noFill/>
        </p:spPr>
        <p:txBody>
          <a:bodyPr vert="horz" rtlCol="0">
            <a:spAutoFit/>
          </a:bodyPr>
          <a:lstStyle/>
          <a:p>
            <a:r>
              <a:rPr lang="en-CA" sz="1300" smtClean="0">
                <a:solidFill>
                  <a:srgbClr val="00008B"/>
                </a:solidFill>
                <a:latin typeface="Kristen ITC - 18"/>
              </a:rPr>
              <a:t>Demographics </a:t>
            </a:r>
            <a:endParaRPr lang="en-CA" sz="1300">
              <a:solidFill>
                <a:srgbClr val="00008B"/>
              </a:solidFill>
              <a:latin typeface="Kristen ITC - 18"/>
            </a:endParaRP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2362200" y="3251200"/>
            <a:ext cx="3759200" cy="2159000"/>
          </a:xfrm>
          <a:prstGeom prst="rect">
            <a:avLst/>
          </a:prstGeom>
          <a:solidFill>
            <a:scrgbClr r="0" g="0" b="0">
              <a:alpha val="0"/>
            </a:scrgbClr>
          </a:solidFill>
        </p:spPr>
      </p:pic>
    </p:spTree>
    <p:extLst>
      <p:ext uri="{BB962C8B-B14F-4D97-AF65-F5344CB8AC3E}">
        <p14:creationId xmlns:p14="http://schemas.microsoft.com/office/powerpoint/2010/main" val="2901261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635000" y="1485900"/>
            <a:ext cx="7339838" cy="3854069"/>
          </a:xfrm>
          <a:prstGeom prst="rect">
            <a:avLst/>
          </a:prstGeom>
          <a:solidFill>
            <a:scrgbClr r="0" g="0" b="0">
              <a:alpha val="0"/>
            </a:scrgbClr>
          </a:solidFill>
        </p:spPr>
      </p:pic>
      <p:sp>
        <p:nvSpPr>
          <p:cNvPr id="3" name="TextBox 2"/>
          <p:cNvSpPr txBox="1"/>
          <p:nvPr/>
        </p:nvSpPr>
        <p:spPr>
          <a:xfrm>
            <a:off x="622300" y="457200"/>
            <a:ext cx="4953000" cy="292388"/>
          </a:xfrm>
          <a:prstGeom prst="rect">
            <a:avLst/>
          </a:prstGeom>
          <a:noFill/>
        </p:spPr>
        <p:txBody>
          <a:bodyPr vert="horz" rtlCol="0">
            <a:spAutoFit/>
          </a:bodyPr>
          <a:lstStyle/>
          <a:p>
            <a:r>
              <a:rPr lang="en-CA" sz="1300" smtClean="0">
                <a:solidFill>
                  <a:srgbClr val="8B0000"/>
                </a:solidFill>
                <a:latin typeface="Calibri Light - 18"/>
              </a:rPr>
              <a:t>Where have your relatives or ancestors come from ? </a:t>
            </a:r>
            <a:endParaRPr lang="en-CA" sz="1300">
              <a:solidFill>
                <a:srgbClr val="8B0000"/>
              </a:solidFill>
              <a:latin typeface="Calibri Light - 18"/>
            </a:endParaRPr>
          </a:p>
        </p:txBody>
      </p:sp>
    </p:spTree>
    <p:extLst>
      <p:ext uri="{BB962C8B-B14F-4D97-AF65-F5344CB8AC3E}">
        <p14:creationId xmlns:p14="http://schemas.microsoft.com/office/powerpoint/2010/main" val="3129435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3200" y="1117600"/>
            <a:ext cx="8737600" cy="1661993"/>
          </a:xfrm>
          <a:prstGeom prst="rect">
            <a:avLst/>
          </a:prstGeom>
          <a:noFill/>
        </p:spPr>
        <p:txBody>
          <a:bodyPr vert="horz" rtlCol="0">
            <a:spAutoFit/>
          </a:bodyPr>
          <a:lstStyle/>
          <a:p>
            <a:r>
              <a:rPr lang="en-CA" sz="1700" smtClean="0">
                <a:solidFill>
                  <a:srgbClr val="00008B"/>
                </a:solidFill>
                <a:latin typeface="Kristen ITC - 23"/>
              </a:rPr>
              <a:t>How would we breakdown the Demographics in our class?</a:t>
            </a:r>
          </a:p>
          <a:p>
            <a:endParaRPr lang="en-CA" sz="1700" smtClean="0">
              <a:solidFill>
                <a:srgbClr val="00008B"/>
              </a:solidFill>
              <a:latin typeface="Kristen ITC - 23"/>
            </a:endParaRPr>
          </a:p>
          <a:p>
            <a:r>
              <a:rPr lang="en-CA" sz="1700" smtClean="0">
                <a:solidFill>
                  <a:srgbClr val="00008B"/>
                </a:solidFill>
                <a:latin typeface="Kristen ITC - 23"/>
              </a:rPr>
              <a:t>·</a:t>
            </a:r>
            <a:r>
              <a:rPr lang="en-CA" sz="1700" smtClean="0">
                <a:solidFill>
                  <a:srgbClr val="00008B"/>
                </a:solidFill>
                <a:latin typeface="Calibri Light - 23"/>
              </a:rPr>
              <a:t>Age</a:t>
            </a:r>
          </a:p>
          <a:p>
            <a:r>
              <a:rPr lang="en-CA" sz="1700" smtClean="0">
                <a:solidFill>
                  <a:srgbClr val="00008B"/>
                </a:solidFill>
                <a:latin typeface="Calibri Light - 23"/>
              </a:rPr>
              <a:t>·Gender</a:t>
            </a:r>
          </a:p>
          <a:p>
            <a:r>
              <a:rPr lang="en-CA" sz="1700" smtClean="0">
                <a:solidFill>
                  <a:srgbClr val="00008B"/>
                </a:solidFill>
                <a:latin typeface="Calibri Light - 23"/>
              </a:rPr>
              <a:t>·Economic status ( independent or dependent) </a:t>
            </a:r>
          </a:p>
          <a:p>
            <a:endParaRPr lang="en-CA" sz="1700">
              <a:solidFill>
                <a:srgbClr val="00008B"/>
              </a:solidFill>
              <a:latin typeface="Calibri Light - 23"/>
            </a:endParaRPr>
          </a:p>
        </p:txBody>
      </p:sp>
    </p:spTree>
    <p:extLst>
      <p:ext uri="{BB962C8B-B14F-4D97-AF65-F5344CB8AC3E}">
        <p14:creationId xmlns:p14="http://schemas.microsoft.com/office/powerpoint/2010/main" val="786168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96900" y="558800"/>
            <a:ext cx="6426200" cy="338554"/>
          </a:xfrm>
          <a:prstGeom prst="rect">
            <a:avLst/>
          </a:prstGeom>
          <a:noFill/>
        </p:spPr>
        <p:txBody>
          <a:bodyPr vert="horz" rtlCol="0">
            <a:spAutoFit/>
          </a:bodyPr>
          <a:lstStyle/>
          <a:p>
            <a:r>
              <a:rPr lang="en-CA" sz="1600" smtClean="0">
                <a:solidFill>
                  <a:srgbClr val="00008B"/>
                </a:solidFill>
                <a:latin typeface="Kristen ITC - 22"/>
              </a:rPr>
              <a:t>What are the Demographics of Canada today?</a:t>
            </a:r>
            <a:endParaRPr lang="en-CA" sz="1600">
              <a:solidFill>
                <a:srgbClr val="00008B"/>
              </a:solidFill>
              <a:latin typeface="Kristen ITC - 22"/>
            </a:endParaRPr>
          </a:p>
        </p:txBody>
      </p:sp>
      <p:sp>
        <p:nvSpPr>
          <p:cNvPr id="3" name="TextBox 2"/>
          <p:cNvSpPr txBox="1"/>
          <p:nvPr/>
        </p:nvSpPr>
        <p:spPr>
          <a:xfrm>
            <a:off x="749300" y="1651000"/>
            <a:ext cx="7112000" cy="1938992"/>
          </a:xfrm>
          <a:prstGeom prst="rect">
            <a:avLst/>
          </a:prstGeom>
          <a:noFill/>
        </p:spPr>
        <p:txBody>
          <a:bodyPr vert="horz" rtlCol="0">
            <a:spAutoFit/>
          </a:bodyPr>
          <a:lstStyle/>
          <a:p>
            <a:r>
              <a:rPr lang="en-CA" sz="2400" smtClean="0">
                <a:solidFill>
                  <a:srgbClr val="8B0000"/>
                </a:solidFill>
                <a:latin typeface="Calibri Light - 32"/>
              </a:rPr>
              <a:t>Estimate:</a:t>
            </a:r>
          </a:p>
          <a:p>
            <a:r>
              <a:rPr lang="en-CA" sz="2400" smtClean="0">
                <a:solidFill>
                  <a:srgbClr val="8B0000"/>
                </a:solidFill>
                <a:latin typeface="Calibri Light - 32"/>
              </a:rPr>
              <a:t>·The current population of Canada</a:t>
            </a:r>
          </a:p>
          <a:p>
            <a:r>
              <a:rPr lang="en-CA" sz="2400" smtClean="0">
                <a:solidFill>
                  <a:srgbClr val="8B0000"/>
                </a:solidFill>
                <a:latin typeface="Calibri Light - 32"/>
              </a:rPr>
              <a:t>·Current population of Quebec</a:t>
            </a:r>
          </a:p>
          <a:p>
            <a:r>
              <a:rPr lang="en-CA" sz="2400" smtClean="0">
                <a:solidFill>
                  <a:srgbClr val="8B0000"/>
                </a:solidFill>
                <a:latin typeface="Calibri Light - 32"/>
              </a:rPr>
              <a:t>·#1 self reported ethnic origin</a:t>
            </a:r>
          </a:p>
          <a:p>
            <a:r>
              <a:rPr lang="en-CA" sz="2400" smtClean="0">
                <a:solidFill>
                  <a:srgbClr val="8B0000"/>
                </a:solidFill>
                <a:latin typeface="Calibri Light - 32"/>
              </a:rPr>
              <a:t>·Current population of Aboriginal people</a:t>
            </a:r>
            <a:endParaRPr lang="en-CA" sz="2400">
              <a:solidFill>
                <a:srgbClr val="8B0000"/>
              </a:solidFill>
              <a:latin typeface="Calibri Light - 32"/>
            </a:endParaRPr>
          </a:p>
        </p:txBody>
      </p:sp>
    </p:spTree>
    <p:extLst>
      <p:ext uri="{BB962C8B-B14F-4D97-AF65-F5344CB8AC3E}">
        <p14:creationId xmlns:p14="http://schemas.microsoft.com/office/powerpoint/2010/main" val="4067013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4200" y="1485900"/>
            <a:ext cx="8585200" cy="2677656"/>
          </a:xfrm>
          <a:prstGeom prst="rect">
            <a:avLst/>
          </a:prstGeom>
          <a:noFill/>
        </p:spPr>
        <p:txBody>
          <a:bodyPr vert="horz" rtlCol="0">
            <a:spAutoFit/>
          </a:bodyPr>
          <a:lstStyle/>
          <a:p>
            <a:r>
              <a:rPr lang="en-CA" sz="2400" smtClean="0">
                <a:solidFill>
                  <a:srgbClr val="00005E"/>
                </a:solidFill>
                <a:latin typeface="Symbol - 32"/>
              </a:rPr>
              <a:t>·</a:t>
            </a:r>
            <a:r>
              <a:rPr lang="en-CA" sz="2400" smtClean="0">
                <a:solidFill>
                  <a:srgbClr val="00005E"/>
                </a:solidFill>
                <a:latin typeface="Calibri Light - 32"/>
              </a:rPr>
              <a:t>Population of Canada: 34.8 million</a:t>
            </a:r>
          </a:p>
          <a:p>
            <a:r>
              <a:rPr lang="en-CA" sz="2400" smtClean="0">
                <a:solidFill>
                  <a:srgbClr val="00005E"/>
                </a:solidFill>
                <a:latin typeface="Calibri Light - 32"/>
              </a:rPr>
              <a:t>·Population of Quebec: 8 million</a:t>
            </a:r>
          </a:p>
          <a:p>
            <a:r>
              <a:rPr lang="en-CA" sz="2400" smtClean="0">
                <a:solidFill>
                  <a:srgbClr val="00005E"/>
                </a:solidFill>
                <a:latin typeface="Calibri Light - 32"/>
              </a:rPr>
              <a:t>·#1 ethnic origin: Canadian (32%) </a:t>
            </a:r>
          </a:p>
          <a:p>
            <a:r>
              <a:rPr lang="en-CA" sz="2400" smtClean="0">
                <a:solidFill>
                  <a:srgbClr val="00005E"/>
                </a:solidFill>
                <a:latin typeface="Calibri Light - 32"/>
              </a:rPr>
              <a:t>·Other ethnic origins: English (21%), French (16%), Scottish (15%), Irish (14%), German (10%), Italian (4%), Chinese (4%), First Nations (4%)</a:t>
            </a:r>
          </a:p>
          <a:p>
            <a:r>
              <a:rPr lang="en-CA" sz="2400" smtClean="0">
                <a:solidFill>
                  <a:srgbClr val="00005E"/>
                </a:solidFill>
                <a:latin typeface="Calibri Light - 32"/>
              </a:rPr>
              <a:t>·Aboriginal Population: 1.1 million</a:t>
            </a:r>
            <a:endParaRPr lang="en-CA" sz="2400">
              <a:solidFill>
                <a:srgbClr val="00005E"/>
              </a:solidFill>
              <a:latin typeface="Calibri Light - 32"/>
            </a:endParaRPr>
          </a:p>
        </p:txBody>
      </p:sp>
      <p:sp>
        <p:nvSpPr>
          <p:cNvPr id="3" name="TextBox 2"/>
          <p:cNvSpPr txBox="1"/>
          <p:nvPr/>
        </p:nvSpPr>
        <p:spPr>
          <a:xfrm>
            <a:off x="1295400" y="469900"/>
            <a:ext cx="3556000" cy="384721"/>
          </a:xfrm>
          <a:prstGeom prst="rect">
            <a:avLst/>
          </a:prstGeom>
          <a:noFill/>
        </p:spPr>
        <p:txBody>
          <a:bodyPr vert="horz" rtlCol="0">
            <a:spAutoFit/>
          </a:bodyPr>
          <a:lstStyle/>
          <a:p>
            <a:r>
              <a:rPr lang="en-CA" sz="1900" smtClean="0">
                <a:solidFill>
                  <a:srgbClr val="8B0000"/>
                </a:solidFill>
                <a:latin typeface="Kristen ITC - 26"/>
              </a:rPr>
              <a:t>Demographic profile </a:t>
            </a:r>
            <a:endParaRPr lang="en-CA" sz="1900">
              <a:solidFill>
                <a:srgbClr val="8B0000"/>
              </a:solidFill>
              <a:latin typeface="Kristen ITC - 26"/>
            </a:endParaRPr>
          </a:p>
        </p:txBody>
      </p:sp>
    </p:spTree>
    <p:extLst>
      <p:ext uri="{BB962C8B-B14F-4D97-AF65-F5344CB8AC3E}">
        <p14:creationId xmlns:p14="http://schemas.microsoft.com/office/powerpoint/2010/main" val="3817306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7500" y="558800"/>
            <a:ext cx="8661400" cy="1477328"/>
          </a:xfrm>
          <a:prstGeom prst="rect">
            <a:avLst/>
          </a:prstGeom>
          <a:noFill/>
        </p:spPr>
        <p:txBody>
          <a:bodyPr vert="horz" rtlCol="0">
            <a:spAutoFit/>
          </a:bodyPr>
          <a:lstStyle/>
          <a:p>
            <a:r>
              <a:rPr lang="en-CA" sz="1500" smtClean="0">
                <a:solidFill>
                  <a:srgbClr val="000000"/>
                </a:solidFill>
                <a:latin typeface="Calibri - 20"/>
              </a:rPr>
              <a:t>In order to understand population, people study natural growth and migration flows.</a:t>
            </a:r>
          </a:p>
          <a:p>
            <a:endParaRPr lang="en-CA" sz="1500" smtClean="0">
              <a:solidFill>
                <a:srgbClr val="000000"/>
              </a:solidFill>
              <a:latin typeface="Calibri - 20"/>
            </a:endParaRPr>
          </a:p>
          <a:p>
            <a:r>
              <a:rPr lang="en-CA" sz="1500" smtClean="0">
                <a:solidFill>
                  <a:srgbClr val="000000"/>
                </a:solidFill>
                <a:latin typeface="Calibri - 20"/>
              </a:rPr>
              <a:t>·</a:t>
            </a:r>
            <a:r>
              <a:rPr lang="en-CA" sz="1500" b="1" u="sng" smtClean="0">
                <a:solidFill>
                  <a:srgbClr val="0000FF"/>
                </a:solidFill>
                <a:latin typeface="Calibri - 20"/>
              </a:rPr>
              <a:t>Natural growth</a:t>
            </a:r>
            <a:r>
              <a:rPr lang="en-CA" sz="1500" smtClean="0">
                <a:solidFill>
                  <a:srgbClr val="0000FF"/>
                </a:solidFill>
                <a:latin typeface="Calibri - 20"/>
              </a:rPr>
              <a:t> </a:t>
            </a:r>
            <a:r>
              <a:rPr lang="en-CA" sz="1500" smtClean="0">
                <a:solidFill>
                  <a:srgbClr val="000000"/>
                </a:solidFill>
                <a:latin typeface="Calibri - 20"/>
              </a:rPr>
              <a:t>– difference between births and deaths.  Or birth rate vs. death rate. The difference between these two determines if population goes up or down.</a:t>
            </a:r>
          </a:p>
          <a:p>
            <a:r>
              <a:rPr lang="en-CA" sz="1500" smtClean="0">
                <a:solidFill>
                  <a:srgbClr val="000000"/>
                </a:solidFill>
                <a:latin typeface="Calibri - 20"/>
              </a:rPr>
              <a:t>·</a:t>
            </a:r>
            <a:r>
              <a:rPr lang="en-CA" sz="1500" b="1" u="sng" smtClean="0">
                <a:solidFill>
                  <a:srgbClr val="800080"/>
                </a:solidFill>
                <a:latin typeface="Calibri - 20"/>
              </a:rPr>
              <a:t>Fertility rate</a:t>
            </a:r>
            <a:r>
              <a:rPr lang="en-CA" sz="1500" b="1" u="sng" smtClean="0">
                <a:solidFill>
                  <a:srgbClr val="000000"/>
                </a:solidFill>
                <a:latin typeface="Calibri - 20"/>
              </a:rPr>
              <a:t>:</a:t>
            </a:r>
            <a:r>
              <a:rPr lang="en-CA" sz="1500" smtClean="0">
                <a:solidFill>
                  <a:srgbClr val="000000"/>
                </a:solidFill>
                <a:latin typeface="Calibri - 20"/>
              </a:rPr>
              <a:t> total number of births vs. the average number of women who can have babies. Right now that is 1.6 in Quebec, when the average should be 2.1 for population renewal.</a:t>
            </a:r>
            <a:endParaRPr lang="en-CA" sz="1500">
              <a:solidFill>
                <a:srgbClr val="000000"/>
              </a:solidFill>
              <a:latin typeface="Calibri - 20"/>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394200" y="3390900"/>
            <a:ext cx="5328412" cy="3283712"/>
          </a:xfrm>
          <a:prstGeom prst="rect">
            <a:avLst/>
          </a:prstGeom>
          <a:solidFill>
            <a:scrgbClr r="0" g="0" b="0">
              <a:alpha val="0"/>
            </a:scrgbClr>
          </a:solidFill>
        </p:spPr>
      </p:pic>
    </p:spTree>
    <p:extLst>
      <p:ext uri="{BB962C8B-B14F-4D97-AF65-F5344CB8AC3E}">
        <p14:creationId xmlns:p14="http://schemas.microsoft.com/office/powerpoint/2010/main" val="4075760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0700" y="152400"/>
            <a:ext cx="1930400" cy="492443"/>
          </a:xfrm>
          <a:prstGeom prst="rect">
            <a:avLst/>
          </a:prstGeom>
          <a:noFill/>
        </p:spPr>
        <p:txBody>
          <a:bodyPr vert="horz" rtlCol="0">
            <a:spAutoFit/>
          </a:bodyPr>
          <a:lstStyle/>
          <a:p>
            <a:r>
              <a:rPr lang="en-CA" sz="1300" smtClean="0">
                <a:solidFill>
                  <a:srgbClr val="8B0000"/>
                </a:solidFill>
                <a:latin typeface="Kristen ITC - 18"/>
              </a:rPr>
              <a:t>Natural growth </a:t>
            </a:r>
          </a:p>
          <a:p>
            <a:endParaRPr lang="en-CA" sz="1300">
              <a:solidFill>
                <a:srgbClr val="8B0000"/>
              </a:solidFill>
              <a:latin typeface="Kristen ITC - 18"/>
            </a:endParaRPr>
          </a:p>
        </p:txBody>
      </p:sp>
      <p:sp>
        <p:nvSpPr>
          <p:cNvPr id="3" name="TextBox 2"/>
          <p:cNvSpPr txBox="1"/>
          <p:nvPr/>
        </p:nvSpPr>
        <p:spPr>
          <a:xfrm>
            <a:off x="368300" y="1651000"/>
            <a:ext cx="4673600" cy="292388"/>
          </a:xfrm>
          <a:prstGeom prst="rect">
            <a:avLst/>
          </a:prstGeom>
          <a:noFill/>
        </p:spPr>
        <p:txBody>
          <a:bodyPr vert="horz" rtlCol="0">
            <a:spAutoFit/>
          </a:bodyPr>
          <a:lstStyle/>
          <a:p>
            <a:r>
              <a:rPr lang="en-CA" sz="1300" smtClean="0">
                <a:solidFill>
                  <a:srgbClr val="8B0000"/>
                </a:solidFill>
                <a:latin typeface="Symbol - 18"/>
              </a:rPr>
              <a:t>·</a:t>
            </a:r>
            <a:r>
              <a:rPr lang="en-CA" sz="1300" smtClean="0">
                <a:solidFill>
                  <a:srgbClr val="8B0000"/>
                </a:solidFill>
                <a:latin typeface="Calibri Light - 18"/>
              </a:rPr>
              <a:t>In what decade did the birthrate begin to fall? </a:t>
            </a:r>
            <a:endParaRPr lang="en-CA" sz="1300">
              <a:solidFill>
                <a:srgbClr val="8B0000"/>
              </a:solidFill>
              <a:latin typeface="Calibri Light - 18"/>
            </a:endParaRP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76200" y="2425700"/>
            <a:ext cx="5126101" cy="2442845"/>
          </a:xfrm>
          <a:prstGeom prst="rect">
            <a:avLst/>
          </a:prstGeom>
          <a:solidFill>
            <a:scrgbClr r="0" g="0" b="0">
              <a:alpha val="0"/>
            </a:scrgbClr>
          </a:solidFill>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3263900" y="1562100"/>
            <a:ext cx="6445631" cy="6165088"/>
          </a:xfrm>
          <a:prstGeom prst="rect">
            <a:avLst/>
          </a:prstGeom>
          <a:solidFill>
            <a:scrgbClr r="0" g="0" b="0">
              <a:alpha val="0"/>
            </a:scrgbClr>
          </a:solidFill>
        </p:spPr>
      </p:pic>
      <p:sp>
        <p:nvSpPr>
          <p:cNvPr id="6" name="TextBox 5"/>
          <p:cNvSpPr txBox="1"/>
          <p:nvPr/>
        </p:nvSpPr>
        <p:spPr>
          <a:xfrm>
            <a:off x="177800" y="508000"/>
            <a:ext cx="5816600" cy="492443"/>
          </a:xfrm>
          <a:prstGeom prst="rect">
            <a:avLst/>
          </a:prstGeom>
          <a:noFill/>
        </p:spPr>
        <p:txBody>
          <a:bodyPr vert="horz" rtlCol="0">
            <a:spAutoFit/>
          </a:bodyPr>
          <a:lstStyle/>
          <a:p>
            <a:r>
              <a:rPr lang="en-CA" sz="1300" smtClean="0">
                <a:solidFill>
                  <a:srgbClr val="8B0000"/>
                </a:solidFill>
                <a:latin typeface="Calibri - 18"/>
              </a:rPr>
              <a:t>Quebec is also aging – and living longer. This is also not helpful in combating the potential for population decrease.</a:t>
            </a:r>
            <a:endParaRPr lang="en-CA" sz="1300">
              <a:solidFill>
                <a:srgbClr val="8B0000"/>
              </a:solidFill>
              <a:latin typeface="Calibri - 18"/>
            </a:endParaRPr>
          </a:p>
        </p:txBody>
      </p:sp>
      <p:sp>
        <p:nvSpPr>
          <p:cNvPr id="7" name="TextBox 6"/>
          <p:cNvSpPr txBox="1"/>
          <p:nvPr/>
        </p:nvSpPr>
        <p:spPr>
          <a:xfrm>
            <a:off x="381000" y="1295400"/>
            <a:ext cx="5664200" cy="292388"/>
          </a:xfrm>
          <a:prstGeom prst="rect">
            <a:avLst/>
          </a:prstGeom>
          <a:noFill/>
        </p:spPr>
        <p:txBody>
          <a:bodyPr vert="horz" rtlCol="0">
            <a:spAutoFit/>
          </a:bodyPr>
          <a:lstStyle/>
          <a:p>
            <a:r>
              <a:rPr lang="en-CA" sz="1300" smtClean="0">
                <a:solidFill>
                  <a:srgbClr val="8B0000"/>
                </a:solidFill>
                <a:latin typeface="Symbol - 18"/>
              </a:rPr>
              <a:t>·</a:t>
            </a:r>
            <a:r>
              <a:rPr lang="en-CA" sz="1300" smtClean="0">
                <a:solidFill>
                  <a:srgbClr val="8B0000"/>
                </a:solidFill>
                <a:latin typeface="Calibri Light - 18"/>
              </a:rPr>
              <a:t>Which is the largest population among men and women?</a:t>
            </a:r>
            <a:endParaRPr lang="en-CA" sz="1300">
              <a:solidFill>
                <a:srgbClr val="8B0000"/>
              </a:solidFill>
              <a:latin typeface="Calibri Light - 18"/>
            </a:endParaRPr>
          </a:p>
        </p:txBody>
      </p:sp>
    </p:spTree>
    <p:extLst>
      <p:ext uri="{BB962C8B-B14F-4D97-AF65-F5344CB8AC3E}">
        <p14:creationId xmlns:p14="http://schemas.microsoft.com/office/powerpoint/2010/main" val="4287644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71500" y="2273300"/>
            <a:ext cx="7899400" cy="969496"/>
          </a:xfrm>
          <a:prstGeom prst="rect">
            <a:avLst/>
          </a:prstGeom>
          <a:noFill/>
        </p:spPr>
        <p:txBody>
          <a:bodyPr vert="horz" rtlCol="0">
            <a:spAutoFit/>
          </a:bodyPr>
          <a:lstStyle/>
          <a:p>
            <a:r>
              <a:rPr lang="en-CA" sz="1900" smtClean="0">
                <a:solidFill>
                  <a:srgbClr val="00008B"/>
                </a:solidFill>
                <a:latin typeface="Symbol - 26"/>
              </a:rPr>
              <a:t>·</a:t>
            </a:r>
            <a:r>
              <a:rPr lang="en-CA" sz="1900" smtClean="0">
                <a:solidFill>
                  <a:srgbClr val="00008B"/>
                </a:solidFill>
                <a:latin typeface="Calibri Light - 26"/>
              </a:rPr>
              <a:t>You must place the following countries of Western Europe on a map:</a:t>
            </a:r>
          </a:p>
          <a:p>
            <a:r>
              <a:rPr lang="en-CA" sz="1900" smtClean="0">
                <a:solidFill>
                  <a:srgbClr val="00008B"/>
                </a:solidFill>
                <a:latin typeface="Calibri Light - 26"/>
              </a:rPr>
              <a:t>·Ireland, Great Britain, Portugal, Italy, Germany, France, Belgium, Spain, The Netherlands</a:t>
            </a:r>
            <a:endParaRPr lang="en-CA" sz="1900">
              <a:solidFill>
                <a:srgbClr val="00008B"/>
              </a:solidFill>
              <a:latin typeface="Calibri Light - 26"/>
            </a:endParaRPr>
          </a:p>
        </p:txBody>
      </p:sp>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089400" y="4229100"/>
            <a:ext cx="3013964" cy="2385060"/>
          </a:xfrm>
          <a:prstGeom prst="rect">
            <a:avLst/>
          </a:prstGeom>
          <a:solidFill>
            <a:scrgbClr r="0" g="0" b="0">
              <a:alpha val="0"/>
            </a:scrgbClr>
          </a:solidFill>
        </p:spPr>
      </p:pic>
      <p:sp>
        <p:nvSpPr>
          <p:cNvPr id="4" name="TextBox 3"/>
          <p:cNvSpPr txBox="1"/>
          <p:nvPr/>
        </p:nvSpPr>
        <p:spPr>
          <a:xfrm>
            <a:off x="1841500" y="482600"/>
            <a:ext cx="4826000" cy="600164"/>
          </a:xfrm>
          <a:prstGeom prst="rect">
            <a:avLst/>
          </a:prstGeom>
          <a:noFill/>
        </p:spPr>
        <p:txBody>
          <a:bodyPr vert="horz" rtlCol="0">
            <a:spAutoFit/>
          </a:bodyPr>
          <a:lstStyle/>
          <a:p>
            <a:r>
              <a:rPr lang="en-CA" sz="3300" smtClean="0">
                <a:solidFill>
                  <a:srgbClr val="00005E"/>
                </a:solidFill>
                <a:latin typeface="Calibri Light - 44"/>
              </a:rPr>
              <a:t>Homework: Geo quiz</a:t>
            </a:r>
            <a:endParaRPr lang="en-CA" sz="3300">
              <a:solidFill>
                <a:srgbClr val="00005E"/>
              </a:solidFill>
              <a:latin typeface="Calibri Light - 44"/>
            </a:endParaRPr>
          </a:p>
        </p:txBody>
      </p:sp>
      <p:sp>
        <p:nvSpPr>
          <p:cNvPr id="5" name="TextBox 4"/>
          <p:cNvSpPr txBox="1"/>
          <p:nvPr/>
        </p:nvSpPr>
        <p:spPr>
          <a:xfrm>
            <a:off x="2565400" y="1257300"/>
            <a:ext cx="3073400" cy="415498"/>
          </a:xfrm>
          <a:prstGeom prst="rect">
            <a:avLst/>
          </a:prstGeom>
          <a:noFill/>
        </p:spPr>
        <p:txBody>
          <a:bodyPr vert="horz" rtlCol="0">
            <a:spAutoFit/>
          </a:bodyPr>
          <a:lstStyle/>
          <a:p>
            <a:r>
              <a:rPr lang="en-CA" sz="2100" smtClean="0">
                <a:solidFill>
                  <a:srgbClr val="8B0000"/>
                </a:solidFill>
                <a:latin typeface="Calibri Light - 28"/>
              </a:rPr>
              <a:t>due Friday sept 13</a:t>
            </a:r>
            <a:endParaRPr lang="en-CA" sz="2100">
              <a:solidFill>
                <a:srgbClr val="8B0000"/>
              </a:solidFill>
              <a:latin typeface="Calibri Light - 28"/>
            </a:endParaRPr>
          </a:p>
        </p:txBody>
      </p:sp>
    </p:spTree>
    <p:extLst>
      <p:ext uri="{BB962C8B-B14F-4D97-AF65-F5344CB8AC3E}">
        <p14:creationId xmlns:p14="http://schemas.microsoft.com/office/powerpoint/2010/main" val="1038616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00100" y="889000"/>
            <a:ext cx="8813800" cy="923330"/>
          </a:xfrm>
          <a:prstGeom prst="rect">
            <a:avLst/>
          </a:prstGeom>
          <a:noFill/>
        </p:spPr>
        <p:txBody>
          <a:bodyPr vert="horz" rtlCol="0">
            <a:spAutoFit/>
          </a:bodyPr>
          <a:lstStyle/>
          <a:p>
            <a:r>
              <a:rPr lang="en-CA" sz="5400" smtClean="0">
                <a:solidFill>
                  <a:srgbClr val="8B0000"/>
                </a:solidFill>
                <a:latin typeface="Calibri Light - 72"/>
              </a:rPr>
              <a:t>lesson 3</a:t>
            </a:r>
            <a:endParaRPr lang="en-CA" sz="5400">
              <a:solidFill>
                <a:srgbClr val="8B0000"/>
              </a:solidFill>
              <a:latin typeface="Calibri Light - 72"/>
            </a:endParaRPr>
          </a:p>
        </p:txBody>
      </p:sp>
    </p:spTree>
    <p:extLst>
      <p:ext uri="{BB962C8B-B14F-4D97-AF65-F5344CB8AC3E}">
        <p14:creationId xmlns:p14="http://schemas.microsoft.com/office/powerpoint/2010/main" val="2641437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409700" y="863600"/>
            <a:ext cx="5739638" cy="4548886"/>
          </a:xfrm>
          <a:prstGeom prst="rect">
            <a:avLst/>
          </a:prstGeom>
          <a:solidFill>
            <a:scrgbClr r="0" g="0" b="0">
              <a:alpha val="0"/>
            </a:scrgbClr>
          </a:solidFill>
        </p:spPr>
      </p:pic>
      <p:sp>
        <p:nvSpPr>
          <p:cNvPr id="3" name="TextBox 2"/>
          <p:cNvSpPr txBox="1"/>
          <p:nvPr/>
        </p:nvSpPr>
        <p:spPr>
          <a:xfrm>
            <a:off x="7556500" y="1676400"/>
            <a:ext cx="1955800" cy="1815882"/>
          </a:xfrm>
          <a:prstGeom prst="rect">
            <a:avLst/>
          </a:prstGeom>
          <a:noFill/>
        </p:spPr>
        <p:txBody>
          <a:bodyPr vert="horz" rtlCol="0">
            <a:spAutoFit/>
          </a:bodyPr>
          <a:lstStyle/>
          <a:p>
            <a:r>
              <a:rPr lang="en-CA" sz="1200" smtClean="0">
                <a:solidFill>
                  <a:srgbClr val="000000"/>
                </a:solidFill>
                <a:latin typeface="Calibri - 16"/>
              </a:rPr>
              <a:t>1.C5: ireland</a:t>
            </a:r>
          </a:p>
          <a:p>
            <a:r>
              <a:rPr lang="en-CA" sz="1200" smtClean="0">
                <a:solidFill>
                  <a:srgbClr val="000000"/>
                </a:solidFill>
                <a:latin typeface="Calibri - 16"/>
              </a:rPr>
              <a:t>2.C6:UK / england gb</a:t>
            </a:r>
          </a:p>
          <a:p>
            <a:r>
              <a:rPr lang="en-CA" sz="1200" smtClean="0">
                <a:solidFill>
                  <a:srgbClr val="000000"/>
                </a:solidFill>
                <a:latin typeface="Calibri - 16"/>
              </a:rPr>
              <a:t>3.C7: Portuagal</a:t>
            </a:r>
          </a:p>
          <a:p>
            <a:r>
              <a:rPr lang="en-CA" sz="1200" smtClean="0">
                <a:solidFill>
                  <a:srgbClr val="000000"/>
                </a:solidFill>
                <a:latin typeface="Calibri - 16"/>
              </a:rPr>
              <a:t>4.C8 spain </a:t>
            </a:r>
          </a:p>
          <a:p>
            <a:r>
              <a:rPr lang="en-CA" sz="1200" smtClean="0">
                <a:solidFill>
                  <a:srgbClr val="000000"/>
                </a:solidFill>
                <a:latin typeface="Calibri - 16"/>
              </a:rPr>
              <a:t>5.C9: france</a:t>
            </a:r>
          </a:p>
          <a:p>
            <a:r>
              <a:rPr lang="en-CA" sz="1200" smtClean="0">
                <a:solidFill>
                  <a:srgbClr val="000000"/>
                </a:solidFill>
                <a:latin typeface="Calibri - 16"/>
              </a:rPr>
              <a:t>6.C10: belgium</a:t>
            </a:r>
          </a:p>
          <a:p>
            <a:r>
              <a:rPr lang="en-CA" sz="1200" smtClean="0">
                <a:solidFill>
                  <a:srgbClr val="000000"/>
                </a:solidFill>
                <a:latin typeface="Calibri - 16"/>
              </a:rPr>
              <a:t>7.C11: the netherlands</a:t>
            </a:r>
          </a:p>
          <a:p>
            <a:r>
              <a:rPr lang="en-CA" sz="1200" smtClean="0">
                <a:solidFill>
                  <a:srgbClr val="000000"/>
                </a:solidFill>
                <a:latin typeface="Calibri - 16"/>
              </a:rPr>
              <a:t>8.C13: germany</a:t>
            </a:r>
          </a:p>
          <a:p>
            <a:r>
              <a:rPr lang="en-CA" sz="1200" smtClean="0">
                <a:solidFill>
                  <a:srgbClr val="000000"/>
                </a:solidFill>
                <a:latin typeface="Calibri - 16"/>
              </a:rPr>
              <a:t>9.C15: italy </a:t>
            </a:r>
            <a:endParaRPr lang="en-CA" sz="1200">
              <a:solidFill>
                <a:srgbClr val="000000"/>
              </a:solidFill>
              <a:latin typeface="Calibri - 16"/>
            </a:endParaRPr>
          </a:p>
        </p:txBody>
      </p:sp>
      <p:sp>
        <p:nvSpPr>
          <p:cNvPr id="4" name="TextBox 3"/>
          <p:cNvSpPr txBox="1"/>
          <p:nvPr/>
        </p:nvSpPr>
        <p:spPr>
          <a:xfrm>
            <a:off x="596900" y="304800"/>
            <a:ext cx="2286000" cy="507831"/>
          </a:xfrm>
          <a:prstGeom prst="rect">
            <a:avLst/>
          </a:prstGeom>
          <a:noFill/>
        </p:spPr>
        <p:txBody>
          <a:bodyPr vert="horz" rtlCol="0">
            <a:spAutoFit/>
          </a:bodyPr>
          <a:lstStyle/>
          <a:p>
            <a:r>
              <a:rPr lang="en-CA" sz="2700" smtClean="0">
                <a:solidFill>
                  <a:srgbClr val="8B0000"/>
                </a:solidFill>
                <a:latin typeface="Calibri - 36"/>
              </a:rPr>
              <a:t>Geo Quiz</a:t>
            </a:r>
            <a:endParaRPr lang="en-CA" sz="2700">
              <a:solidFill>
                <a:srgbClr val="8B0000"/>
              </a:solidFill>
              <a:latin typeface="Calibri - 36"/>
            </a:endParaRPr>
          </a:p>
        </p:txBody>
      </p:sp>
    </p:spTree>
    <p:extLst>
      <p:ext uri="{BB962C8B-B14F-4D97-AF65-F5344CB8AC3E}">
        <p14:creationId xmlns:p14="http://schemas.microsoft.com/office/powerpoint/2010/main" val="1363199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0200" y="698500"/>
            <a:ext cx="4902200" cy="2369880"/>
          </a:xfrm>
          <a:prstGeom prst="rect">
            <a:avLst/>
          </a:prstGeom>
          <a:noFill/>
        </p:spPr>
        <p:txBody>
          <a:bodyPr vert="horz" rtlCol="0">
            <a:spAutoFit/>
          </a:bodyPr>
          <a:lstStyle/>
          <a:p>
            <a:r>
              <a:rPr lang="en-CA" sz="1300" smtClean="0">
                <a:solidFill>
                  <a:srgbClr val="8B0000"/>
                </a:solidFill>
                <a:latin typeface="Calibri Light - 18"/>
              </a:rPr>
              <a:t>On the same sheet, in your own words, describe :</a:t>
            </a:r>
          </a:p>
          <a:p>
            <a:endParaRPr lang="en-CA" sz="1300" smtClean="0">
              <a:solidFill>
                <a:srgbClr val="8B0000"/>
              </a:solidFill>
              <a:latin typeface="Calibri Light - 18"/>
            </a:endParaRPr>
          </a:p>
          <a:p>
            <a:r>
              <a:rPr lang="en-CA" sz="1300" smtClean="0">
                <a:solidFill>
                  <a:srgbClr val="8B0000"/>
                </a:solidFill>
                <a:latin typeface="Calibri Light - 18"/>
              </a:rPr>
              <a:t>Population density</a:t>
            </a:r>
          </a:p>
          <a:p>
            <a:endParaRPr lang="en-CA" sz="1300" smtClean="0">
              <a:solidFill>
                <a:srgbClr val="8B0000"/>
              </a:solidFill>
              <a:latin typeface="Calibri Light - 18"/>
            </a:endParaRPr>
          </a:p>
          <a:p>
            <a:r>
              <a:rPr lang="en-CA" sz="1300" smtClean="0">
                <a:solidFill>
                  <a:srgbClr val="8B0000"/>
                </a:solidFill>
                <a:latin typeface="Calibri Light - 18"/>
              </a:rPr>
              <a:t>push factor</a:t>
            </a:r>
          </a:p>
          <a:p>
            <a:endParaRPr lang="en-CA" sz="1300" smtClean="0">
              <a:solidFill>
                <a:srgbClr val="8B0000"/>
              </a:solidFill>
              <a:latin typeface="Calibri Light - 18"/>
            </a:endParaRPr>
          </a:p>
          <a:p>
            <a:r>
              <a:rPr lang="en-CA" sz="1300" smtClean="0">
                <a:solidFill>
                  <a:srgbClr val="8B0000"/>
                </a:solidFill>
                <a:latin typeface="Calibri Light - 18"/>
              </a:rPr>
              <a:t>pull factor</a:t>
            </a:r>
          </a:p>
          <a:p>
            <a:endParaRPr lang="en-CA" sz="1300" smtClean="0">
              <a:solidFill>
                <a:srgbClr val="8B0000"/>
              </a:solidFill>
              <a:latin typeface="Calibri Light - 18"/>
            </a:endParaRPr>
          </a:p>
          <a:p>
            <a:r>
              <a:rPr lang="en-CA" sz="1300" smtClean="0">
                <a:solidFill>
                  <a:srgbClr val="8B0000"/>
                </a:solidFill>
                <a:latin typeface="Calibri Light - 18"/>
              </a:rPr>
              <a:t>demographic</a:t>
            </a:r>
          </a:p>
          <a:p>
            <a:endParaRPr lang="en-CA" sz="1300" smtClean="0">
              <a:solidFill>
                <a:srgbClr val="8B0000"/>
              </a:solidFill>
              <a:latin typeface="Calibri Light - 18"/>
            </a:endParaRPr>
          </a:p>
          <a:p>
            <a:r>
              <a:rPr lang="en-CA" sz="1300" smtClean="0">
                <a:solidFill>
                  <a:srgbClr val="8B0000"/>
                </a:solidFill>
                <a:latin typeface="Calibri Light - 18"/>
              </a:rPr>
              <a:t>migration</a:t>
            </a:r>
            <a:endParaRPr lang="en-CA" sz="1300">
              <a:solidFill>
                <a:srgbClr val="8B0000"/>
              </a:solidFill>
              <a:latin typeface="Calibri Light - 18"/>
            </a:endParaRPr>
          </a:p>
        </p:txBody>
      </p:sp>
    </p:spTree>
    <p:extLst>
      <p:ext uri="{BB962C8B-B14F-4D97-AF65-F5344CB8AC3E}">
        <p14:creationId xmlns:p14="http://schemas.microsoft.com/office/powerpoint/2010/main" val="659684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469900"/>
            <a:ext cx="4013200" cy="292388"/>
          </a:xfrm>
          <a:prstGeom prst="rect">
            <a:avLst/>
          </a:prstGeom>
          <a:noFill/>
        </p:spPr>
        <p:txBody>
          <a:bodyPr vert="horz" rtlCol="0">
            <a:spAutoFit/>
          </a:bodyPr>
          <a:lstStyle/>
          <a:p>
            <a:r>
              <a:rPr lang="en-CA" sz="1300" smtClean="0">
                <a:solidFill>
                  <a:srgbClr val="8B0000"/>
                </a:solidFill>
                <a:latin typeface="Calibri Light - 18"/>
              </a:rPr>
              <a:t>Go to page 10 and 11 in your textbook. </a:t>
            </a:r>
            <a:endParaRPr lang="en-CA" sz="1300">
              <a:solidFill>
                <a:srgbClr val="8B0000"/>
              </a:solidFill>
              <a:latin typeface="Calibri Light - 18"/>
            </a:endParaRPr>
          </a:p>
        </p:txBody>
      </p:sp>
      <p:pic>
        <p:nvPicPr>
          <p:cNvPr id="3" name="Picture 2">
            <a:hlinkClick r:id="rId3"/>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28600" y="1327150"/>
            <a:ext cx="1797812" cy="959612"/>
          </a:xfrm>
          <a:prstGeom prst="rect">
            <a:avLst/>
          </a:prstGeom>
          <a:solidFill>
            <a:scrgbClr r="0" g="0" b="0">
              <a:alpha val="0"/>
            </a:scrgbClr>
          </a:solidFill>
        </p:spPr>
      </p:pic>
      <p:pic>
        <p:nvPicPr>
          <p:cNvPr id="4" name="Picture 3"/>
          <p:cNvPicPr>
            <a:picLocks/>
          </p:cNvPicPr>
          <p:nvPr/>
        </p:nvPicPr>
        <p:blipFill>
          <a:blip r:embed="rId5">
            <a:extLst>
              <a:ext uri="{28A0092B-C50C-407E-A947-70E740481C1C}">
                <a14:useLocalDpi xmlns:a14="http://schemas.microsoft.com/office/drawing/2010/main" val="0"/>
              </a:ext>
            </a:extLst>
          </a:blip>
          <a:stretch>
            <a:fillRect/>
          </a:stretch>
        </p:blipFill>
        <p:spPr>
          <a:xfrm>
            <a:off x="2730500" y="1422400"/>
            <a:ext cx="6332347" cy="3816604"/>
          </a:xfrm>
          <a:prstGeom prst="rect">
            <a:avLst/>
          </a:prstGeom>
          <a:solidFill>
            <a:scrgbClr r="0" g="0" b="0">
              <a:alpha val="0"/>
            </a:scrgbClr>
          </a:solidFill>
        </p:spPr>
      </p:pic>
      <p:sp>
        <p:nvSpPr>
          <p:cNvPr id="5" name="TextBox 4"/>
          <p:cNvSpPr txBox="1"/>
          <p:nvPr/>
        </p:nvSpPr>
        <p:spPr>
          <a:xfrm>
            <a:off x="342900" y="2362200"/>
            <a:ext cx="1574800" cy="292388"/>
          </a:xfrm>
          <a:prstGeom prst="rect">
            <a:avLst/>
          </a:prstGeom>
          <a:noFill/>
        </p:spPr>
        <p:txBody>
          <a:bodyPr vert="horz" rtlCol="0">
            <a:spAutoFit/>
          </a:bodyPr>
          <a:lstStyle/>
          <a:p>
            <a:r>
              <a:rPr lang="en-CA" sz="1300" smtClean="0">
                <a:solidFill>
                  <a:srgbClr val="8B0000"/>
                </a:solidFill>
                <a:latin typeface="Calibri Light - 18"/>
              </a:rPr>
              <a:t>12:50 - 20:00</a:t>
            </a:r>
            <a:endParaRPr lang="en-CA" sz="1300">
              <a:solidFill>
                <a:srgbClr val="8B0000"/>
              </a:solidFill>
              <a:latin typeface="Calibri Light - 18"/>
            </a:endParaRPr>
          </a:p>
        </p:txBody>
      </p:sp>
    </p:spTree>
    <p:extLst>
      <p:ext uri="{BB962C8B-B14F-4D97-AF65-F5344CB8AC3E}">
        <p14:creationId xmlns:p14="http://schemas.microsoft.com/office/powerpoint/2010/main" val="201709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1600" y="558800"/>
            <a:ext cx="2032000" cy="292388"/>
          </a:xfrm>
          <a:prstGeom prst="rect">
            <a:avLst/>
          </a:prstGeom>
          <a:noFill/>
        </p:spPr>
        <p:txBody>
          <a:bodyPr vert="horz" rtlCol="0">
            <a:spAutoFit/>
          </a:bodyPr>
          <a:lstStyle/>
          <a:p>
            <a:r>
              <a:rPr lang="en-CA" sz="1300" smtClean="0">
                <a:solidFill>
                  <a:srgbClr val="8B0000"/>
                </a:solidFill>
                <a:latin typeface="Kristen ITC - 18"/>
              </a:rPr>
              <a:t> My family story :</a:t>
            </a:r>
            <a:endParaRPr lang="en-CA" sz="1300">
              <a:solidFill>
                <a:srgbClr val="8B0000"/>
              </a:solidFill>
              <a:latin typeface="Kristen ITC - 18"/>
            </a:endParaRPr>
          </a:p>
        </p:txBody>
      </p:sp>
      <p:sp>
        <p:nvSpPr>
          <p:cNvPr id="3" name="TextBox 2"/>
          <p:cNvSpPr txBox="1"/>
          <p:nvPr/>
        </p:nvSpPr>
        <p:spPr>
          <a:xfrm>
            <a:off x="254000" y="1219200"/>
            <a:ext cx="7340600" cy="1092607"/>
          </a:xfrm>
          <a:prstGeom prst="rect">
            <a:avLst/>
          </a:prstGeom>
          <a:noFill/>
        </p:spPr>
        <p:txBody>
          <a:bodyPr vert="horz" rtlCol="0">
            <a:spAutoFit/>
          </a:bodyPr>
          <a:lstStyle/>
          <a:p>
            <a:r>
              <a:rPr lang="en-CA" sz="1300" b="1" u="sng" smtClean="0">
                <a:solidFill>
                  <a:srgbClr val="00008B"/>
                </a:solidFill>
                <a:latin typeface="Calibri Light - 18"/>
              </a:rPr>
              <a:t>My Father came from Dublin, Ireland  in 1975</a:t>
            </a:r>
          </a:p>
          <a:p>
            <a:r>
              <a:rPr lang="en-CA" sz="1300" b="1" u="sng" smtClean="0">
                <a:solidFill>
                  <a:srgbClr val="00008B"/>
                </a:solidFill>
                <a:latin typeface="Calibri Light - 18"/>
              </a:rPr>
              <a:t>P</a:t>
            </a:r>
            <a:r>
              <a:rPr lang="en-CA" sz="1300" b="1" u="sng" smtClean="0">
                <a:solidFill>
                  <a:srgbClr val="FF0000"/>
                </a:solidFill>
                <a:latin typeface="Calibri Light - 18"/>
              </a:rPr>
              <a:t>ush factor</a:t>
            </a:r>
            <a:r>
              <a:rPr lang="en-CA" sz="1300" smtClean="0">
                <a:solidFill>
                  <a:srgbClr val="FF0000"/>
                </a:solidFill>
                <a:latin typeface="Calibri Light - 18"/>
              </a:rPr>
              <a:t> : His father was a doctor and didn't agree with being forced to perform abortions, as a family doctor.</a:t>
            </a:r>
            <a:r>
              <a:rPr lang="en-CA" sz="1300" smtClean="0">
                <a:solidFill>
                  <a:srgbClr val="0000FF"/>
                </a:solidFill>
                <a:latin typeface="Calibri Light - 18"/>
              </a:rPr>
              <a:t> </a:t>
            </a:r>
          </a:p>
          <a:p>
            <a:r>
              <a:rPr lang="en-CA" sz="1300" smtClean="0">
                <a:solidFill>
                  <a:srgbClr val="0000FF"/>
                </a:solidFill>
                <a:latin typeface="Calibri Light - 18"/>
              </a:rPr>
              <a:t>P</a:t>
            </a:r>
            <a:r>
              <a:rPr lang="en-CA" sz="1300" b="1" u="sng" smtClean="0">
                <a:solidFill>
                  <a:srgbClr val="009300"/>
                </a:solidFill>
                <a:latin typeface="Calibri Light - 18"/>
              </a:rPr>
              <a:t>ull Factor</a:t>
            </a:r>
            <a:r>
              <a:rPr lang="en-CA" sz="1300" smtClean="0">
                <a:solidFill>
                  <a:srgbClr val="009300"/>
                </a:solidFill>
                <a:latin typeface="Calibri Light - 18"/>
              </a:rPr>
              <a:t> :   Canada was not asking family doctors to perform abortions so he would be able to keep practicing . Also, he wanted more opportunity for his 7 children.</a:t>
            </a:r>
            <a:endParaRPr lang="en-CA" sz="1300">
              <a:solidFill>
                <a:srgbClr val="009300"/>
              </a:solidFill>
              <a:latin typeface="Calibri Light - 18"/>
            </a:endParaRPr>
          </a:p>
        </p:txBody>
      </p:sp>
      <p:sp>
        <p:nvSpPr>
          <p:cNvPr id="4" name="TextBox 3"/>
          <p:cNvSpPr txBox="1"/>
          <p:nvPr/>
        </p:nvSpPr>
        <p:spPr>
          <a:xfrm>
            <a:off x="266700" y="3505200"/>
            <a:ext cx="7493000" cy="1092607"/>
          </a:xfrm>
          <a:prstGeom prst="rect">
            <a:avLst/>
          </a:prstGeom>
          <a:noFill/>
        </p:spPr>
        <p:txBody>
          <a:bodyPr vert="horz" rtlCol="0">
            <a:spAutoFit/>
          </a:bodyPr>
          <a:lstStyle/>
          <a:p>
            <a:r>
              <a:rPr lang="en-CA" sz="1300" b="1" u="sng" smtClean="0">
                <a:solidFill>
                  <a:srgbClr val="8B0000"/>
                </a:solidFill>
                <a:latin typeface="Calibri Light - 18"/>
              </a:rPr>
              <a:t>My Mother came from Wisbech, England  in 1962</a:t>
            </a:r>
          </a:p>
          <a:p>
            <a:r>
              <a:rPr lang="en-CA" sz="1300" b="1" u="sng" smtClean="0">
                <a:solidFill>
                  <a:srgbClr val="8B0000"/>
                </a:solidFill>
                <a:latin typeface="Calibri Light - 18"/>
              </a:rPr>
              <a:t>P</a:t>
            </a:r>
            <a:r>
              <a:rPr lang="en-CA" sz="1300" b="1" u="sng" smtClean="0">
                <a:solidFill>
                  <a:srgbClr val="FF0000"/>
                </a:solidFill>
                <a:latin typeface="Calibri Light - 18"/>
              </a:rPr>
              <a:t>ush factor </a:t>
            </a:r>
            <a:r>
              <a:rPr lang="en-CA" sz="1300" smtClean="0">
                <a:solidFill>
                  <a:srgbClr val="FF0000"/>
                </a:solidFill>
                <a:latin typeface="Calibri Light - 18"/>
              </a:rPr>
              <a:t>: Her father was struggling with his mechanic business because the English economy was not doing well.</a:t>
            </a:r>
          </a:p>
          <a:p>
            <a:r>
              <a:rPr lang="en-CA" sz="1300" smtClean="0">
                <a:solidFill>
                  <a:srgbClr val="FF0000"/>
                </a:solidFill>
                <a:latin typeface="Calibri Light - 18"/>
              </a:rPr>
              <a:t>P</a:t>
            </a:r>
            <a:r>
              <a:rPr lang="en-CA" sz="1300" b="1" u="sng" smtClean="0">
                <a:solidFill>
                  <a:srgbClr val="009300"/>
                </a:solidFill>
                <a:latin typeface="Calibri Light - 18"/>
              </a:rPr>
              <a:t>ull factor</a:t>
            </a:r>
            <a:r>
              <a:rPr lang="en-CA" sz="1300" smtClean="0">
                <a:solidFill>
                  <a:srgbClr val="009300"/>
                </a:solidFill>
                <a:latin typeface="Calibri Light - 18"/>
              </a:rPr>
              <a:t>: Canada was offering a great deal of business opportunities for immigrants in the early 1960's. </a:t>
            </a:r>
            <a:r>
              <a:rPr lang="en-CA" sz="1300" smtClean="0">
                <a:solidFill>
                  <a:srgbClr val="8B0000"/>
                </a:solidFill>
                <a:latin typeface="Calibri Light - 18"/>
              </a:rPr>
              <a:t>  </a:t>
            </a:r>
            <a:endParaRPr lang="en-CA" sz="1300">
              <a:solidFill>
                <a:srgbClr val="8B0000"/>
              </a:solidFill>
              <a:latin typeface="Calibri Light - 18"/>
            </a:endParaRPr>
          </a:p>
        </p:txBody>
      </p:sp>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rot="922800">
            <a:off x="7505700" y="-12700"/>
            <a:ext cx="2683891" cy="2143633"/>
          </a:xfrm>
          <a:prstGeom prst="rect">
            <a:avLst/>
          </a:prstGeom>
          <a:solidFill>
            <a:scrgbClr r="0" g="0" b="0">
              <a:alpha val="0"/>
            </a:scrgbClr>
          </a:solidFill>
        </p:spPr>
      </p:pic>
      <p:pic>
        <p:nvPicPr>
          <p:cNvPr id="6" name="Picture 5"/>
          <p:cNvPicPr>
            <a:picLocks/>
          </p:cNvPicPr>
          <p:nvPr/>
        </p:nvPicPr>
        <p:blipFill>
          <a:blip r:embed="rId4">
            <a:extLst>
              <a:ext uri="{28A0092B-C50C-407E-A947-70E740481C1C}">
                <a14:useLocalDpi xmlns:a14="http://schemas.microsoft.com/office/drawing/2010/main" val="0"/>
              </a:ext>
            </a:extLst>
          </a:blip>
          <a:stretch>
            <a:fillRect/>
          </a:stretch>
        </p:blipFill>
        <p:spPr>
          <a:xfrm rot="20517599">
            <a:off x="7556500" y="2781300"/>
            <a:ext cx="2628900" cy="1968500"/>
          </a:xfrm>
          <a:prstGeom prst="rect">
            <a:avLst/>
          </a:prstGeom>
          <a:solidFill>
            <a:scrgbClr r="0" g="0" b="0">
              <a:alpha val="0"/>
            </a:scrgbClr>
          </a:solidFill>
        </p:spPr>
      </p:pic>
    </p:spTree>
    <p:extLst>
      <p:ext uri="{BB962C8B-B14F-4D97-AF65-F5344CB8AC3E}">
        <p14:creationId xmlns:p14="http://schemas.microsoft.com/office/powerpoint/2010/main" val="2306283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6700" y="50800"/>
            <a:ext cx="5232400" cy="1415772"/>
          </a:xfrm>
          <a:prstGeom prst="rect">
            <a:avLst/>
          </a:prstGeom>
          <a:noFill/>
        </p:spPr>
        <p:txBody>
          <a:bodyPr vert="horz" rtlCol="0">
            <a:spAutoFit/>
          </a:bodyPr>
          <a:lstStyle/>
          <a:p>
            <a:r>
              <a:rPr lang="en-CA" sz="4300" smtClean="0">
                <a:solidFill>
                  <a:srgbClr val="000000"/>
                </a:solidFill>
                <a:latin typeface="Calibri - 58"/>
              </a:rPr>
              <a:t>Bering Strait Land Bridge</a:t>
            </a:r>
            <a:endParaRPr lang="en-CA" sz="4300">
              <a:solidFill>
                <a:srgbClr val="000000"/>
              </a:solidFill>
              <a:latin typeface="Calibri - 58"/>
            </a:endParaRPr>
          </a:p>
        </p:txBody>
      </p:sp>
      <p:sp>
        <p:nvSpPr>
          <p:cNvPr id="3" name="TextBox 2"/>
          <p:cNvSpPr txBox="1"/>
          <p:nvPr/>
        </p:nvSpPr>
        <p:spPr>
          <a:xfrm>
            <a:off x="292100" y="723900"/>
            <a:ext cx="8458200" cy="5262979"/>
          </a:xfrm>
          <a:prstGeom prst="rect">
            <a:avLst/>
          </a:prstGeom>
          <a:noFill/>
        </p:spPr>
        <p:txBody>
          <a:bodyPr vert="horz" rtlCol="0">
            <a:spAutoFit/>
          </a:bodyPr>
          <a:lstStyle/>
          <a:p>
            <a:r>
              <a:rPr lang="en-CA" sz="2100" smtClean="0">
                <a:solidFill>
                  <a:srgbClr val="000000"/>
                </a:solidFill>
                <a:latin typeface="Symbol - 29"/>
              </a:rPr>
              <a:t>·</a:t>
            </a:r>
            <a:r>
              <a:rPr lang="en-CA" sz="2100" smtClean="0">
                <a:solidFill>
                  <a:srgbClr val="000000"/>
                </a:solidFill>
                <a:latin typeface="Calibri - 29"/>
              </a:rPr>
              <a:t>is widely accepted as the most probable migratory route of humans into the Americas. </a:t>
            </a:r>
          </a:p>
          <a:p>
            <a:endParaRPr lang="en-CA" sz="2100" smtClean="0">
              <a:solidFill>
                <a:srgbClr val="000000"/>
              </a:solidFill>
              <a:latin typeface="Calibri - 29"/>
            </a:endParaRPr>
          </a:p>
          <a:p>
            <a:r>
              <a:rPr lang="en-CA" sz="2100" smtClean="0">
                <a:solidFill>
                  <a:srgbClr val="000000"/>
                </a:solidFill>
                <a:latin typeface="Calibri - 29"/>
              </a:rPr>
              <a:t>·Geologists estimate that this land bridge formed 75,000 years ago and ended about 14,000 years ago. </a:t>
            </a:r>
          </a:p>
          <a:p>
            <a:endParaRPr lang="en-CA" sz="2100" smtClean="0">
              <a:solidFill>
                <a:srgbClr val="000000"/>
              </a:solidFill>
              <a:latin typeface="Calibri - 29"/>
            </a:endParaRPr>
          </a:p>
          <a:p>
            <a:r>
              <a:rPr lang="en-CA" sz="2100" smtClean="0">
                <a:solidFill>
                  <a:srgbClr val="000000"/>
                </a:solidFill>
                <a:latin typeface="Calibri - 29"/>
              </a:rPr>
              <a:t>·the landscape during the time of exposure would have consisted of a dry tundra plain environment; the climate might have been similar to the climate of present-day tundra or grassland Plains environments, with short summers, extremely long cold winters and perpetual winds. </a:t>
            </a:r>
          </a:p>
          <a:p>
            <a:endParaRPr lang="en-CA" sz="2100" smtClean="0">
              <a:solidFill>
                <a:srgbClr val="000000"/>
              </a:solidFill>
              <a:latin typeface="Calibri - 29"/>
            </a:endParaRPr>
          </a:p>
          <a:p>
            <a:r>
              <a:rPr lang="en-CA" sz="2100" smtClean="0">
                <a:solidFill>
                  <a:srgbClr val="000000"/>
                </a:solidFill>
                <a:latin typeface="Calibri - 29"/>
              </a:rPr>
              <a:t>·Remains of large mammals such as mammoth, and mastodon have been found, suggesting that the first North Americans were big game hunters</a:t>
            </a:r>
          </a:p>
          <a:p>
            <a:r>
              <a:rPr lang="en-CA" sz="2100" smtClean="0">
                <a:solidFill>
                  <a:srgbClr val="000000"/>
                </a:solidFill>
                <a:latin typeface="Calibri - 29"/>
              </a:rPr>
              <a:t>·Peoples then moved south into North America by following possible unglaciated routes along the pacific coastline or an Alberta corridor.</a:t>
            </a:r>
            <a:endParaRPr lang="en-CA" sz="2100">
              <a:solidFill>
                <a:srgbClr val="000000"/>
              </a:solidFill>
              <a:latin typeface="Calibri - 29"/>
            </a:endParaRPr>
          </a:p>
        </p:txBody>
      </p:sp>
    </p:spTree>
    <p:extLst>
      <p:ext uri="{BB962C8B-B14F-4D97-AF65-F5344CB8AC3E}">
        <p14:creationId xmlns:p14="http://schemas.microsoft.com/office/powerpoint/2010/main" val="259644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 y="1092200"/>
            <a:ext cx="8483600" cy="3908762"/>
          </a:xfrm>
          <a:prstGeom prst="rect">
            <a:avLst/>
          </a:prstGeom>
          <a:noFill/>
        </p:spPr>
        <p:txBody>
          <a:bodyPr vert="horz" rtlCol="0">
            <a:spAutoFit/>
          </a:bodyPr>
          <a:lstStyle/>
          <a:p>
            <a:r>
              <a:rPr lang="en-CA" sz="3100" smtClean="0">
                <a:solidFill>
                  <a:srgbClr val="000000"/>
                </a:solidFill>
                <a:latin typeface="Symbol - 42"/>
              </a:rPr>
              <a:t>·</a:t>
            </a:r>
            <a:r>
              <a:rPr lang="en-CA" sz="3100" smtClean="0">
                <a:solidFill>
                  <a:srgbClr val="000000"/>
                </a:solidFill>
                <a:latin typeface="Calibri - 42"/>
              </a:rPr>
              <a:t>. </a:t>
            </a:r>
          </a:p>
          <a:p>
            <a:endParaRPr lang="en-CA" sz="3100" smtClean="0">
              <a:solidFill>
                <a:srgbClr val="000000"/>
              </a:solidFill>
              <a:latin typeface="Calibri - 42"/>
            </a:endParaRPr>
          </a:p>
          <a:p>
            <a:r>
              <a:rPr lang="en-CA" sz="3100" smtClean="0">
                <a:solidFill>
                  <a:srgbClr val="000000"/>
                </a:solidFill>
                <a:latin typeface="Calibri - 42"/>
              </a:rPr>
              <a:t>·The oceans rose and the land bridge was entirely submerged.</a:t>
            </a:r>
          </a:p>
          <a:p>
            <a:r>
              <a:rPr lang="en-CA" sz="3100" smtClean="0">
                <a:solidFill>
                  <a:srgbClr val="000000"/>
                </a:solidFill>
                <a:latin typeface="Calibri - 42"/>
              </a:rPr>
              <a:t>· </a:t>
            </a:r>
          </a:p>
          <a:p>
            <a:r>
              <a:rPr lang="en-CA" sz="3100" smtClean="0">
                <a:solidFill>
                  <a:srgbClr val="000000"/>
                </a:solidFill>
                <a:latin typeface="Calibri - 42"/>
              </a:rPr>
              <a:t>·The thaw brought about climatic changes throughout the North American continent and diverse geographic regions were created.</a:t>
            </a:r>
            <a:endParaRPr lang="en-CA" sz="3100">
              <a:solidFill>
                <a:srgbClr val="000000"/>
              </a:solidFill>
              <a:latin typeface="Calibri - 42"/>
            </a:endParaRPr>
          </a:p>
        </p:txBody>
      </p:sp>
    </p:spTree>
    <p:extLst>
      <p:ext uri="{BB962C8B-B14F-4D97-AF65-F5344CB8AC3E}">
        <p14:creationId xmlns:p14="http://schemas.microsoft.com/office/powerpoint/2010/main" val="3510835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473200" y="457200"/>
            <a:ext cx="7556881" cy="8005445"/>
          </a:xfrm>
          <a:prstGeom prst="rect">
            <a:avLst/>
          </a:prstGeom>
          <a:solidFill>
            <a:scrgbClr r="0" g="0" b="0">
              <a:alpha val="0"/>
            </a:scrgbClr>
          </a:solidFill>
        </p:spPr>
      </p:pic>
    </p:spTree>
    <p:extLst>
      <p:ext uri="{BB962C8B-B14F-4D97-AF65-F5344CB8AC3E}">
        <p14:creationId xmlns:p14="http://schemas.microsoft.com/office/powerpoint/2010/main" val="3885531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1800" y="596900"/>
            <a:ext cx="6273800" cy="1061829"/>
          </a:xfrm>
          <a:prstGeom prst="rect">
            <a:avLst/>
          </a:prstGeom>
          <a:noFill/>
        </p:spPr>
        <p:txBody>
          <a:bodyPr vert="horz" rtlCol="0">
            <a:spAutoFit/>
          </a:bodyPr>
          <a:lstStyle/>
          <a:p>
            <a:r>
              <a:rPr lang="en-CA" sz="2100" smtClean="0">
                <a:solidFill>
                  <a:srgbClr val="646B86"/>
                </a:solidFill>
                <a:latin typeface="Georgia - 29"/>
              </a:rPr>
              <a:t>Describe the stages of the arrival of the first occupants in the territory of Quebec.  </a:t>
            </a:r>
          </a:p>
          <a:p>
            <a:r>
              <a:rPr lang="en-CA" sz="2100" smtClean="0">
                <a:solidFill>
                  <a:srgbClr val="646B86"/>
                </a:solidFill>
                <a:latin typeface="Georgia - 29"/>
              </a:rPr>
              <a:t> </a:t>
            </a:r>
            <a:endParaRPr lang="en-CA" sz="2100">
              <a:solidFill>
                <a:srgbClr val="646B86"/>
              </a:solidFill>
              <a:latin typeface="Georgia - 29"/>
            </a:endParaRPr>
          </a:p>
        </p:txBody>
      </p:sp>
      <p:sp>
        <p:nvSpPr>
          <p:cNvPr id="3" name="TextBox 2"/>
          <p:cNvSpPr txBox="1"/>
          <p:nvPr/>
        </p:nvSpPr>
        <p:spPr>
          <a:xfrm>
            <a:off x="5232400" y="2463800"/>
            <a:ext cx="3911600" cy="738664"/>
          </a:xfrm>
          <a:prstGeom prst="rect">
            <a:avLst/>
          </a:prstGeom>
          <a:noFill/>
        </p:spPr>
        <p:txBody>
          <a:bodyPr vert="horz" rtlCol="0">
            <a:spAutoFit/>
          </a:bodyPr>
          <a:lstStyle/>
          <a:p>
            <a:pPr algn="ctr"/>
            <a:r>
              <a:rPr lang="en-CA" sz="2100" smtClean="0">
                <a:solidFill>
                  <a:srgbClr val="646B86"/>
                </a:solidFill>
                <a:latin typeface="Georgia - 29"/>
              </a:rPr>
              <a:t> Woodland </a:t>
            </a:r>
          </a:p>
          <a:p>
            <a:pPr algn="ctr"/>
            <a:r>
              <a:rPr lang="en-CA" sz="2100" smtClean="0">
                <a:solidFill>
                  <a:srgbClr val="646B86"/>
                </a:solidFill>
                <a:latin typeface="Georgia - 29"/>
              </a:rPr>
              <a:t>period</a:t>
            </a:r>
            <a:endParaRPr lang="en-CA" sz="2100">
              <a:solidFill>
                <a:srgbClr val="646B86"/>
              </a:solidFill>
              <a:latin typeface="Georgia - 29"/>
            </a:endParaRPr>
          </a:p>
        </p:txBody>
      </p:sp>
      <p:sp>
        <p:nvSpPr>
          <p:cNvPr id="4" name="TextBox 3"/>
          <p:cNvSpPr txBox="1"/>
          <p:nvPr/>
        </p:nvSpPr>
        <p:spPr>
          <a:xfrm>
            <a:off x="2336800" y="2946400"/>
            <a:ext cx="3505200" cy="738664"/>
          </a:xfrm>
          <a:prstGeom prst="rect">
            <a:avLst/>
          </a:prstGeom>
          <a:noFill/>
        </p:spPr>
        <p:txBody>
          <a:bodyPr vert="horz" rtlCol="0">
            <a:spAutoFit/>
          </a:bodyPr>
          <a:lstStyle/>
          <a:p>
            <a:pPr algn="ctr"/>
            <a:r>
              <a:rPr lang="en-CA" sz="2100" smtClean="0">
                <a:solidFill>
                  <a:srgbClr val="646B86"/>
                </a:solidFill>
                <a:latin typeface="Georgia - 29"/>
              </a:rPr>
              <a:t>Archaic </a:t>
            </a:r>
          </a:p>
          <a:p>
            <a:pPr algn="ctr"/>
            <a:r>
              <a:rPr lang="en-CA" sz="2100" smtClean="0">
                <a:solidFill>
                  <a:srgbClr val="646B86"/>
                </a:solidFill>
                <a:latin typeface="Georgia - 29"/>
              </a:rPr>
              <a:t>period</a:t>
            </a:r>
            <a:endParaRPr lang="en-CA" sz="2100">
              <a:solidFill>
                <a:srgbClr val="646B86"/>
              </a:solidFill>
              <a:latin typeface="Georgia - 29"/>
            </a:endParaRPr>
          </a:p>
        </p:txBody>
      </p:sp>
      <p:sp>
        <p:nvSpPr>
          <p:cNvPr id="5" name="TextBox 4"/>
          <p:cNvSpPr txBox="1"/>
          <p:nvPr/>
        </p:nvSpPr>
        <p:spPr>
          <a:xfrm>
            <a:off x="0" y="3657600"/>
            <a:ext cx="4419600" cy="738664"/>
          </a:xfrm>
          <a:prstGeom prst="rect">
            <a:avLst/>
          </a:prstGeom>
          <a:noFill/>
        </p:spPr>
        <p:txBody>
          <a:bodyPr vert="horz" rtlCol="0">
            <a:spAutoFit/>
          </a:bodyPr>
          <a:lstStyle/>
          <a:p>
            <a:pPr algn="ctr"/>
            <a:r>
              <a:rPr lang="en-CA" sz="2100" smtClean="0">
                <a:solidFill>
                  <a:srgbClr val="646B86"/>
                </a:solidFill>
                <a:latin typeface="Georgia - 29"/>
              </a:rPr>
              <a:t>Paleoindian </a:t>
            </a:r>
          </a:p>
          <a:p>
            <a:pPr algn="ctr"/>
            <a:r>
              <a:rPr lang="en-CA" sz="2100" smtClean="0">
                <a:solidFill>
                  <a:srgbClr val="646B86"/>
                </a:solidFill>
                <a:latin typeface="Georgia - 29"/>
              </a:rPr>
              <a:t>period</a:t>
            </a:r>
            <a:endParaRPr lang="en-CA" sz="2100">
              <a:solidFill>
                <a:srgbClr val="646B86"/>
              </a:solidFill>
              <a:latin typeface="Georgia - 29"/>
            </a:endParaRPr>
          </a:p>
        </p:txBody>
      </p:sp>
      <p:sp>
        <p:nvSpPr>
          <p:cNvPr id="6" name="Freeform 5"/>
          <p:cNvSpPr/>
          <p:nvPr/>
        </p:nvSpPr>
        <p:spPr>
          <a:xfrm>
            <a:off x="158496" y="5065395"/>
            <a:ext cx="2079753" cy="1203580"/>
          </a:xfrm>
          <a:custGeom>
            <a:avLst/>
            <a:gdLst/>
            <a:ahLst/>
            <a:cxnLst/>
            <a:rect l="0" t="0" r="0" b="0"/>
            <a:pathLst>
              <a:path w="2079753" h="1203580">
                <a:moveTo>
                  <a:pt x="346583" y="0"/>
                </a:moveTo>
                <a:lnTo>
                  <a:pt x="1767586" y="0"/>
                </a:lnTo>
                <a:lnTo>
                  <a:pt x="1802511" y="4064"/>
                </a:lnTo>
                <a:lnTo>
                  <a:pt x="1864741" y="13970"/>
                </a:lnTo>
                <a:lnTo>
                  <a:pt x="1923669" y="34163"/>
                </a:lnTo>
                <a:lnTo>
                  <a:pt x="1951482" y="44069"/>
                </a:lnTo>
                <a:lnTo>
                  <a:pt x="2000123" y="72263"/>
                </a:lnTo>
                <a:lnTo>
                  <a:pt x="2034667" y="104267"/>
                </a:lnTo>
                <a:lnTo>
                  <a:pt x="2052066" y="122428"/>
                </a:lnTo>
                <a:lnTo>
                  <a:pt x="2069465" y="158369"/>
                </a:lnTo>
                <a:lnTo>
                  <a:pt x="2076196" y="178562"/>
                </a:lnTo>
                <a:lnTo>
                  <a:pt x="2076196" y="188468"/>
                </a:lnTo>
                <a:lnTo>
                  <a:pt x="2079752" y="200660"/>
                </a:lnTo>
                <a:lnTo>
                  <a:pt x="2079752" y="1003046"/>
                </a:lnTo>
                <a:lnTo>
                  <a:pt x="2076196" y="1013079"/>
                </a:lnTo>
                <a:lnTo>
                  <a:pt x="2076196" y="1023112"/>
                </a:lnTo>
                <a:lnTo>
                  <a:pt x="2069465" y="1043051"/>
                </a:lnTo>
                <a:lnTo>
                  <a:pt x="2052066" y="1079119"/>
                </a:lnTo>
                <a:lnTo>
                  <a:pt x="2017522" y="1113282"/>
                </a:lnTo>
                <a:lnTo>
                  <a:pt x="2000123" y="1129284"/>
                </a:lnTo>
                <a:lnTo>
                  <a:pt x="1951482" y="1157478"/>
                </a:lnTo>
                <a:lnTo>
                  <a:pt x="1895983" y="1177417"/>
                </a:lnTo>
                <a:lnTo>
                  <a:pt x="1864741" y="1187577"/>
                </a:lnTo>
                <a:lnTo>
                  <a:pt x="1802511" y="1197610"/>
                </a:lnTo>
                <a:lnTo>
                  <a:pt x="1767586" y="1201547"/>
                </a:lnTo>
                <a:lnTo>
                  <a:pt x="1750568" y="1201547"/>
                </a:lnTo>
                <a:lnTo>
                  <a:pt x="1733169" y="1203579"/>
                </a:lnTo>
                <a:lnTo>
                  <a:pt x="346583" y="1203579"/>
                </a:lnTo>
                <a:lnTo>
                  <a:pt x="325628" y="1201547"/>
                </a:lnTo>
                <a:lnTo>
                  <a:pt x="308610" y="1201547"/>
                </a:lnTo>
                <a:lnTo>
                  <a:pt x="273812" y="1197610"/>
                </a:lnTo>
                <a:lnTo>
                  <a:pt x="211455" y="1187577"/>
                </a:lnTo>
                <a:lnTo>
                  <a:pt x="152527" y="1167384"/>
                </a:lnTo>
                <a:lnTo>
                  <a:pt x="124841" y="1157478"/>
                </a:lnTo>
                <a:lnTo>
                  <a:pt x="76454" y="1129284"/>
                </a:lnTo>
                <a:lnTo>
                  <a:pt x="41656" y="1097280"/>
                </a:lnTo>
                <a:lnTo>
                  <a:pt x="24130" y="1079119"/>
                </a:lnTo>
                <a:lnTo>
                  <a:pt x="7112" y="1043051"/>
                </a:lnTo>
                <a:lnTo>
                  <a:pt x="0" y="1023112"/>
                </a:lnTo>
                <a:lnTo>
                  <a:pt x="0" y="178562"/>
                </a:lnTo>
                <a:lnTo>
                  <a:pt x="7112" y="158369"/>
                </a:lnTo>
                <a:lnTo>
                  <a:pt x="24130" y="122428"/>
                </a:lnTo>
                <a:lnTo>
                  <a:pt x="59055" y="88265"/>
                </a:lnTo>
                <a:lnTo>
                  <a:pt x="76454" y="72263"/>
                </a:lnTo>
                <a:lnTo>
                  <a:pt x="124841" y="44069"/>
                </a:lnTo>
                <a:lnTo>
                  <a:pt x="180213" y="24130"/>
                </a:lnTo>
                <a:lnTo>
                  <a:pt x="211455" y="13970"/>
                </a:lnTo>
                <a:lnTo>
                  <a:pt x="273812" y="4064"/>
                </a:lnTo>
                <a:lnTo>
                  <a:pt x="308610" y="0"/>
                </a:lnTo>
                <a:close/>
              </a:path>
            </a:pathLst>
          </a:custGeom>
          <a:solidFill>
            <a:srgbClr val="808080"/>
          </a:solidFill>
          <a:ln w="38100" cap="flat" cmpd="sng" algn="ctr">
            <a:solidFill>
              <a:srgbClr val="808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6"/>
          <p:cNvSpPr/>
          <p:nvPr/>
        </p:nvSpPr>
        <p:spPr>
          <a:xfrm>
            <a:off x="3142996" y="4417695"/>
            <a:ext cx="2079753" cy="1203580"/>
          </a:xfrm>
          <a:custGeom>
            <a:avLst/>
            <a:gdLst/>
            <a:ahLst/>
            <a:cxnLst/>
            <a:rect l="0" t="0" r="0" b="0"/>
            <a:pathLst>
              <a:path w="2079753" h="1203580">
                <a:moveTo>
                  <a:pt x="346583" y="0"/>
                </a:moveTo>
                <a:lnTo>
                  <a:pt x="1767586" y="0"/>
                </a:lnTo>
                <a:lnTo>
                  <a:pt x="1802511" y="4064"/>
                </a:lnTo>
                <a:lnTo>
                  <a:pt x="1864741" y="13970"/>
                </a:lnTo>
                <a:lnTo>
                  <a:pt x="1923669" y="34163"/>
                </a:lnTo>
                <a:lnTo>
                  <a:pt x="1951482" y="44069"/>
                </a:lnTo>
                <a:lnTo>
                  <a:pt x="2000123" y="72263"/>
                </a:lnTo>
                <a:lnTo>
                  <a:pt x="2034667" y="104267"/>
                </a:lnTo>
                <a:lnTo>
                  <a:pt x="2052066" y="122428"/>
                </a:lnTo>
                <a:lnTo>
                  <a:pt x="2069465" y="158369"/>
                </a:lnTo>
                <a:lnTo>
                  <a:pt x="2076196" y="178562"/>
                </a:lnTo>
                <a:lnTo>
                  <a:pt x="2076196" y="188468"/>
                </a:lnTo>
                <a:lnTo>
                  <a:pt x="2079752" y="200660"/>
                </a:lnTo>
                <a:lnTo>
                  <a:pt x="2079752" y="1003046"/>
                </a:lnTo>
                <a:lnTo>
                  <a:pt x="2076196" y="1013079"/>
                </a:lnTo>
                <a:lnTo>
                  <a:pt x="2076196" y="1023112"/>
                </a:lnTo>
                <a:lnTo>
                  <a:pt x="2069465" y="1043051"/>
                </a:lnTo>
                <a:lnTo>
                  <a:pt x="2052066" y="1079119"/>
                </a:lnTo>
                <a:lnTo>
                  <a:pt x="2017522" y="1113282"/>
                </a:lnTo>
                <a:lnTo>
                  <a:pt x="2000123" y="1129284"/>
                </a:lnTo>
                <a:lnTo>
                  <a:pt x="1951482" y="1157478"/>
                </a:lnTo>
                <a:lnTo>
                  <a:pt x="1895983" y="1177417"/>
                </a:lnTo>
                <a:lnTo>
                  <a:pt x="1864741" y="1187577"/>
                </a:lnTo>
                <a:lnTo>
                  <a:pt x="1802511" y="1197610"/>
                </a:lnTo>
                <a:lnTo>
                  <a:pt x="1767586" y="1201547"/>
                </a:lnTo>
                <a:lnTo>
                  <a:pt x="1750568" y="1201547"/>
                </a:lnTo>
                <a:lnTo>
                  <a:pt x="1733169" y="1203579"/>
                </a:lnTo>
                <a:lnTo>
                  <a:pt x="346583" y="1203579"/>
                </a:lnTo>
                <a:lnTo>
                  <a:pt x="325628" y="1201547"/>
                </a:lnTo>
                <a:lnTo>
                  <a:pt x="308610" y="1201547"/>
                </a:lnTo>
                <a:lnTo>
                  <a:pt x="273812" y="1197610"/>
                </a:lnTo>
                <a:lnTo>
                  <a:pt x="211455" y="1187577"/>
                </a:lnTo>
                <a:lnTo>
                  <a:pt x="152527" y="1167384"/>
                </a:lnTo>
                <a:lnTo>
                  <a:pt x="124841" y="1157478"/>
                </a:lnTo>
                <a:lnTo>
                  <a:pt x="76454" y="1129284"/>
                </a:lnTo>
                <a:lnTo>
                  <a:pt x="41656" y="1097280"/>
                </a:lnTo>
                <a:lnTo>
                  <a:pt x="24130" y="1079119"/>
                </a:lnTo>
                <a:lnTo>
                  <a:pt x="7112" y="1043051"/>
                </a:lnTo>
                <a:lnTo>
                  <a:pt x="0" y="1023112"/>
                </a:lnTo>
                <a:lnTo>
                  <a:pt x="0" y="178562"/>
                </a:lnTo>
                <a:lnTo>
                  <a:pt x="7112" y="158369"/>
                </a:lnTo>
                <a:lnTo>
                  <a:pt x="24130" y="122428"/>
                </a:lnTo>
                <a:lnTo>
                  <a:pt x="59055" y="88265"/>
                </a:lnTo>
                <a:lnTo>
                  <a:pt x="76454" y="72263"/>
                </a:lnTo>
                <a:lnTo>
                  <a:pt x="124841" y="44069"/>
                </a:lnTo>
                <a:lnTo>
                  <a:pt x="180213" y="24130"/>
                </a:lnTo>
                <a:lnTo>
                  <a:pt x="211455" y="13970"/>
                </a:lnTo>
                <a:lnTo>
                  <a:pt x="273812" y="4064"/>
                </a:lnTo>
                <a:lnTo>
                  <a:pt x="308610" y="0"/>
                </a:lnTo>
                <a:close/>
              </a:path>
            </a:pathLst>
          </a:custGeom>
          <a:solidFill>
            <a:srgbClr val="808080"/>
          </a:solidFill>
          <a:ln w="38100" cap="flat" cmpd="sng" algn="ctr">
            <a:solidFill>
              <a:srgbClr val="808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a:off x="6317996" y="3744595"/>
            <a:ext cx="2079753" cy="1203580"/>
          </a:xfrm>
          <a:custGeom>
            <a:avLst/>
            <a:gdLst/>
            <a:ahLst/>
            <a:cxnLst/>
            <a:rect l="0" t="0" r="0" b="0"/>
            <a:pathLst>
              <a:path w="2079753" h="1203580">
                <a:moveTo>
                  <a:pt x="346583" y="0"/>
                </a:moveTo>
                <a:lnTo>
                  <a:pt x="1767586" y="0"/>
                </a:lnTo>
                <a:lnTo>
                  <a:pt x="1802511" y="4064"/>
                </a:lnTo>
                <a:lnTo>
                  <a:pt x="1864741" y="13970"/>
                </a:lnTo>
                <a:lnTo>
                  <a:pt x="1923669" y="34163"/>
                </a:lnTo>
                <a:lnTo>
                  <a:pt x="1951482" y="44069"/>
                </a:lnTo>
                <a:lnTo>
                  <a:pt x="2000123" y="72263"/>
                </a:lnTo>
                <a:lnTo>
                  <a:pt x="2034667" y="104267"/>
                </a:lnTo>
                <a:lnTo>
                  <a:pt x="2052066" y="122428"/>
                </a:lnTo>
                <a:lnTo>
                  <a:pt x="2069465" y="158369"/>
                </a:lnTo>
                <a:lnTo>
                  <a:pt x="2076196" y="178562"/>
                </a:lnTo>
                <a:lnTo>
                  <a:pt x="2076196" y="188468"/>
                </a:lnTo>
                <a:lnTo>
                  <a:pt x="2079752" y="200660"/>
                </a:lnTo>
                <a:lnTo>
                  <a:pt x="2079752" y="1003046"/>
                </a:lnTo>
                <a:lnTo>
                  <a:pt x="2076196" y="1013079"/>
                </a:lnTo>
                <a:lnTo>
                  <a:pt x="2076196" y="1023112"/>
                </a:lnTo>
                <a:lnTo>
                  <a:pt x="2069465" y="1043051"/>
                </a:lnTo>
                <a:lnTo>
                  <a:pt x="2052066" y="1079119"/>
                </a:lnTo>
                <a:lnTo>
                  <a:pt x="2017522" y="1113282"/>
                </a:lnTo>
                <a:lnTo>
                  <a:pt x="2000123" y="1129284"/>
                </a:lnTo>
                <a:lnTo>
                  <a:pt x="1951482" y="1157478"/>
                </a:lnTo>
                <a:lnTo>
                  <a:pt x="1895983" y="1177417"/>
                </a:lnTo>
                <a:lnTo>
                  <a:pt x="1864741" y="1187577"/>
                </a:lnTo>
                <a:lnTo>
                  <a:pt x="1802511" y="1197610"/>
                </a:lnTo>
                <a:lnTo>
                  <a:pt x="1767586" y="1201547"/>
                </a:lnTo>
                <a:lnTo>
                  <a:pt x="1750568" y="1201547"/>
                </a:lnTo>
                <a:lnTo>
                  <a:pt x="1733169" y="1203579"/>
                </a:lnTo>
                <a:lnTo>
                  <a:pt x="346583" y="1203579"/>
                </a:lnTo>
                <a:lnTo>
                  <a:pt x="325628" y="1201547"/>
                </a:lnTo>
                <a:lnTo>
                  <a:pt x="308610" y="1201547"/>
                </a:lnTo>
                <a:lnTo>
                  <a:pt x="273812" y="1197610"/>
                </a:lnTo>
                <a:lnTo>
                  <a:pt x="211455" y="1187577"/>
                </a:lnTo>
                <a:lnTo>
                  <a:pt x="152527" y="1167384"/>
                </a:lnTo>
                <a:lnTo>
                  <a:pt x="124841" y="1157478"/>
                </a:lnTo>
                <a:lnTo>
                  <a:pt x="76454" y="1129284"/>
                </a:lnTo>
                <a:lnTo>
                  <a:pt x="41656" y="1097280"/>
                </a:lnTo>
                <a:lnTo>
                  <a:pt x="24130" y="1079119"/>
                </a:lnTo>
                <a:lnTo>
                  <a:pt x="7112" y="1043051"/>
                </a:lnTo>
                <a:lnTo>
                  <a:pt x="0" y="1023112"/>
                </a:lnTo>
                <a:lnTo>
                  <a:pt x="0" y="178562"/>
                </a:lnTo>
                <a:lnTo>
                  <a:pt x="7112" y="158369"/>
                </a:lnTo>
                <a:lnTo>
                  <a:pt x="24130" y="122428"/>
                </a:lnTo>
                <a:lnTo>
                  <a:pt x="59055" y="88265"/>
                </a:lnTo>
                <a:lnTo>
                  <a:pt x="76454" y="72263"/>
                </a:lnTo>
                <a:lnTo>
                  <a:pt x="124841" y="44069"/>
                </a:lnTo>
                <a:lnTo>
                  <a:pt x="180213" y="24130"/>
                </a:lnTo>
                <a:lnTo>
                  <a:pt x="211455" y="13970"/>
                </a:lnTo>
                <a:lnTo>
                  <a:pt x="273812" y="4064"/>
                </a:lnTo>
                <a:lnTo>
                  <a:pt x="308610" y="0"/>
                </a:lnTo>
                <a:close/>
              </a:path>
            </a:pathLst>
          </a:custGeom>
          <a:solidFill>
            <a:srgbClr val="808080"/>
          </a:solidFill>
          <a:ln w="38100" cap="flat" cmpd="sng" algn="ctr">
            <a:solidFill>
              <a:srgbClr val="808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482600" y="1854200"/>
            <a:ext cx="5994400" cy="415498"/>
          </a:xfrm>
          <a:prstGeom prst="rect">
            <a:avLst/>
          </a:prstGeom>
          <a:noFill/>
        </p:spPr>
        <p:txBody>
          <a:bodyPr vert="horz" rtlCol="0">
            <a:spAutoFit/>
          </a:bodyPr>
          <a:lstStyle/>
          <a:p>
            <a:r>
              <a:rPr lang="en-CA" sz="2100" smtClean="0">
                <a:solidFill>
                  <a:srgbClr val="646B86"/>
                </a:solidFill>
                <a:latin typeface="Georgia - 29"/>
              </a:rPr>
              <a:t>What are  the names given to these stages?</a:t>
            </a:r>
            <a:endParaRPr lang="en-CA" sz="2100">
              <a:solidFill>
                <a:srgbClr val="646B86"/>
              </a:solidFill>
              <a:latin typeface="Georgia - 29"/>
            </a:endParaRPr>
          </a:p>
        </p:txBody>
      </p:sp>
    </p:spTree>
    <p:extLst>
      <p:ext uri="{BB962C8B-B14F-4D97-AF65-F5344CB8AC3E}">
        <p14:creationId xmlns:p14="http://schemas.microsoft.com/office/powerpoint/2010/main" val="2741087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3700" y="254000"/>
            <a:ext cx="6273800" cy="1061829"/>
          </a:xfrm>
          <a:prstGeom prst="rect">
            <a:avLst/>
          </a:prstGeom>
          <a:noFill/>
        </p:spPr>
        <p:txBody>
          <a:bodyPr vert="horz" rtlCol="0">
            <a:spAutoFit/>
          </a:bodyPr>
          <a:lstStyle/>
          <a:p>
            <a:r>
              <a:rPr lang="en-CA" sz="2100" smtClean="0">
                <a:solidFill>
                  <a:srgbClr val="646B86"/>
                </a:solidFill>
                <a:latin typeface="Georgia - 29"/>
              </a:rPr>
              <a:t>Describe the stages of the arrival of the first occupants in the territory of Quebec.  </a:t>
            </a:r>
          </a:p>
          <a:p>
            <a:r>
              <a:rPr lang="en-CA" sz="2100" smtClean="0">
                <a:solidFill>
                  <a:srgbClr val="646B86"/>
                </a:solidFill>
                <a:latin typeface="Georgia - 29"/>
              </a:rPr>
              <a:t> </a:t>
            </a:r>
            <a:endParaRPr lang="en-CA" sz="2100">
              <a:solidFill>
                <a:srgbClr val="646B86"/>
              </a:solidFill>
              <a:latin typeface="Georgia - 29"/>
            </a:endParaRPr>
          </a:p>
        </p:txBody>
      </p:sp>
      <p:sp>
        <p:nvSpPr>
          <p:cNvPr id="3" name="TextBox 2"/>
          <p:cNvSpPr txBox="1"/>
          <p:nvPr/>
        </p:nvSpPr>
        <p:spPr>
          <a:xfrm>
            <a:off x="76200" y="3416300"/>
            <a:ext cx="3505200" cy="738664"/>
          </a:xfrm>
          <a:prstGeom prst="rect">
            <a:avLst/>
          </a:prstGeom>
          <a:noFill/>
        </p:spPr>
        <p:txBody>
          <a:bodyPr vert="horz" rtlCol="0">
            <a:spAutoFit/>
          </a:bodyPr>
          <a:lstStyle/>
          <a:p>
            <a:pPr algn="ctr"/>
            <a:r>
              <a:rPr lang="en-CA" sz="2100" smtClean="0">
                <a:solidFill>
                  <a:srgbClr val="FF0000"/>
                </a:solidFill>
                <a:latin typeface="Georgia - 29"/>
              </a:rPr>
              <a:t>Archaic </a:t>
            </a:r>
          </a:p>
          <a:p>
            <a:pPr algn="ctr"/>
            <a:r>
              <a:rPr lang="en-CA" sz="2100" smtClean="0">
                <a:solidFill>
                  <a:srgbClr val="FF0000"/>
                </a:solidFill>
                <a:latin typeface="Georgia - 29"/>
              </a:rPr>
              <a:t>period</a:t>
            </a:r>
            <a:endParaRPr lang="en-CA" sz="2100">
              <a:solidFill>
                <a:srgbClr val="FF0000"/>
              </a:solidFill>
              <a:latin typeface="Georgia - 29"/>
            </a:endParaRPr>
          </a:p>
        </p:txBody>
      </p:sp>
      <p:sp>
        <p:nvSpPr>
          <p:cNvPr id="4" name="TextBox 3"/>
          <p:cNvSpPr txBox="1"/>
          <p:nvPr/>
        </p:nvSpPr>
        <p:spPr>
          <a:xfrm>
            <a:off x="0" y="1574800"/>
            <a:ext cx="4445000" cy="738664"/>
          </a:xfrm>
          <a:prstGeom prst="rect">
            <a:avLst/>
          </a:prstGeom>
          <a:noFill/>
        </p:spPr>
        <p:txBody>
          <a:bodyPr vert="horz" rtlCol="0">
            <a:spAutoFit/>
          </a:bodyPr>
          <a:lstStyle/>
          <a:p>
            <a:pPr algn="ctr"/>
            <a:r>
              <a:rPr lang="en-CA" sz="2100" smtClean="0">
                <a:solidFill>
                  <a:srgbClr val="00008B"/>
                </a:solidFill>
                <a:latin typeface="Georgia - 29"/>
              </a:rPr>
              <a:t>Paleoindian </a:t>
            </a:r>
          </a:p>
          <a:p>
            <a:pPr algn="ctr"/>
            <a:r>
              <a:rPr lang="en-CA" sz="2100" smtClean="0">
                <a:solidFill>
                  <a:srgbClr val="00008B"/>
                </a:solidFill>
                <a:latin typeface="Georgia - 29"/>
              </a:rPr>
              <a:t>period</a:t>
            </a:r>
            <a:endParaRPr lang="en-CA" sz="2100">
              <a:solidFill>
                <a:srgbClr val="00008B"/>
              </a:solidFill>
              <a:latin typeface="Georgia - 29"/>
            </a:endParaRPr>
          </a:p>
        </p:txBody>
      </p:sp>
      <p:sp>
        <p:nvSpPr>
          <p:cNvPr id="5" name="TextBox 4"/>
          <p:cNvSpPr txBox="1"/>
          <p:nvPr/>
        </p:nvSpPr>
        <p:spPr>
          <a:xfrm>
            <a:off x="342900" y="1079500"/>
            <a:ext cx="5994400" cy="415498"/>
          </a:xfrm>
          <a:prstGeom prst="rect">
            <a:avLst/>
          </a:prstGeom>
          <a:noFill/>
        </p:spPr>
        <p:txBody>
          <a:bodyPr vert="horz" rtlCol="0">
            <a:spAutoFit/>
          </a:bodyPr>
          <a:lstStyle/>
          <a:p>
            <a:r>
              <a:rPr lang="en-CA" sz="2100" smtClean="0">
                <a:solidFill>
                  <a:srgbClr val="646B86"/>
                </a:solidFill>
                <a:latin typeface="Georgia - 29"/>
              </a:rPr>
              <a:t>What are  the names given to these stages?</a:t>
            </a:r>
            <a:endParaRPr lang="en-CA" sz="2100">
              <a:solidFill>
                <a:srgbClr val="646B86"/>
              </a:solidFill>
              <a:latin typeface="Georgia - 29"/>
            </a:endParaRPr>
          </a:p>
        </p:txBody>
      </p:sp>
      <p:sp>
        <p:nvSpPr>
          <p:cNvPr id="6" name="TextBox 5"/>
          <p:cNvSpPr txBox="1"/>
          <p:nvPr/>
        </p:nvSpPr>
        <p:spPr>
          <a:xfrm>
            <a:off x="2844800" y="1536700"/>
            <a:ext cx="6248400" cy="892552"/>
          </a:xfrm>
          <a:prstGeom prst="rect">
            <a:avLst/>
          </a:prstGeom>
          <a:noFill/>
        </p:spPr>
        <p:txBody>
          <a:bodyPr vert="horz" rtlCol="0">
            <a:spAutoFit/>
          </a:bodyPr>
          <a:lstStyle/>
          <a:p>
            <a:r>
              <a:rPr lang="en-CA" sz="1300" smtClean="0">
                <a:solidFill>
                  <a:srgbClr val="00008B"/>
                </a:solidFill>
                <a:latin typeface="Symbol - 18"/>
              </a:rPr>
              <a:t>·</a:t>
            </a:r>
            <a:r>
              <a:rPr lang="en-CA" sz="1300" smtClean="0">
                <a:solidFill>
                  <a:srgbClr val="00008B"/>
                </a:solidFill>
                <a:latin typeface="Calibri Light - 18"/>
              </a:rPr>
              <a:t>10000- 8000 BCE</a:t>
            </a:r>
          </a:p>
          <a:p>
            <a:r>
              <a:rPr lang="en-CA" sz="1300" smtClean="0">
                <a:solidFill>
                  <a:srgbClr val="00008B"/>
                </a:solidFill>
                <a:latin typeface="Calibri Light - 18"/>
              </a:rPr>
              <a:t>·The ice receded the environment became favorable to animals. </a:t>
            </a:r>
          </a:p>
          <a:p>
            <a:r>
              <a:rPr lang="en-CA" sz="1300" smtClean="0">
                <a:solidFill>
                  <a:srgbClr val="00008B"/>
                </a:solidFill>
                <a:latin typeface="Calibri Light - 18"/>
              </a:rPr>
              <a:t>·Hunter gatherer groups from the south moved into the territory of Quebec to hunt caribou and eventually other types of animals( seal. hare, fish)</a:t>
            </a:r>
            <a:endParaRPr lang="en-CA" sz="1300">
              <a:solidFill>
                <a:srgbClr val="00008B"/>
              </a:solidFill>
              <a:latin typeface="Calibri Light - 18"/>
            </a:endParaRPr>
          </a:p>
        </p:txBody>
      </p:sp>
      <p:sp>
        <p:nvSpPr>
          <p:cNvPr id="7" name="TextBox 6"/>
          <p:cNvSpPr txBox="1"/>
          <p:nvPr/>
        </p:nvSpPr>
        <p:spPr>
          <a:xfrm>
            <a:off x="2819400" y="3352800"/>
            <a:ext cx="6731000" cy="1292662"/>
          </a:xfrm>
          <a:prstGeom prst="rect">
            <a:avLst/>
          </a:prstGeom>
          <a:noFill/>
        </p:spPr>
        <p:txBody>
          <a:bodyPr vert="horz" rtlCol="0">
            <a:spAutoFit/>
          </a:bodyPr>
          <a:lstStyle/>
          <a:p>
            <a:r>
              <a:rPr lang="en-CA" sz="1300" smtClean="0">
                <a:solidFill>
                  <a:srgbClr val="8B0000"/>
                </a:solidFill>
                <a:latin typeface="Symbol - 18"/>
              </a:rPr>
              <a:t>·</a:t>
            </a:r>
            <a:r>
              <a:rPr lang="en-CA" sz="1300" smtClean="0">
                <a:solidFill>
                  <a:srgbClr val="8B0000"/>
                </a:solidFill>
                <a:latin typeface="Calibri Light - 18"/>
              </a:rPr>
              <a:t>8000-1000 BCE</a:t>
            </a:r>
          </a:p>
          <a:p>
            <a:r>
              <a:rPr lang="en-CA" sz="1300" smtClean="0">
                <a:solidFill>
                  <a:srgbClr val="8B0000"/>
                </a:solidFill>
                <a:latin typeface="Calibri Light - 18"/>
              </a:rPr>
              <a:t>·Environment became more stable ( climate, vegetation, lakes and rivers</a:t>
            </a:r>
          </a:p>
          <a:p>
            <a:r>
              <a:rPr lang="en-CA" sz="1300" smtClean="0">
                <a:solidFill>
                  <a:srgbClr val="8B0000"/>
                </a:solidFill>
                <a:latin typeface="Calibri Light - 18"/>
              </a:rPr>
              <a:t>·Migration became seasonal, they had more resources where they were.</a:t>
            </a:r>
          </a:p>
          <a:p>
            <a:r>
              <a:rPr lang="en-CA" sz="1300" smtClean="0">
                <a:solidFill>
                  <a:srgbClr val="8B0000"/>
                </a:solidFill>
                <a:latin typeface="Calibri Light - 18"/>
              </a:rPr>
              <a:t>·Population increase.</a:t>
            </a:r>
          </a:p>
          <a:p>
            <a:r>
              <a:rPr lang="en-CA" sz="1300" smtClean="0">
                <a:solidFill>
                  <a:srgbClr val="8B0000"/>
                </a:solidFill>
                <a:latin typeface="Calibri Light - 18"/>
              </a:rPr>
              <a:t>·communication networks established ( goods traded by other tribes)</a:t>
            </a:r>
          </a:p>
          <a:p>
            <a:r>
              <a:rPr lang="en-CA" sz="1300" smtClean="0">
                <a:solidFill>
                  <a:srgbClr val="8B0000"/>
                </a:solidFill>
                <a:latin typeface="Calibri Light - 18"/>
              </a:rPr>
              <a:t>·they began to make more specialized tools ( hunting and sewing)</a:t>
            </a:r>
            <a:endParaRPr lang="en-CA" sz="1300">
              <a:solidFill>
                <a:srgbClr val="8B0000"/>
              </a:solidFill>
              <a:latin typeface="Calibri Light - 18"/>
            </a:endParaRPr>
          </a:p>
        </p:txBody>
      </p:sp>
    </p:spTree>
    <p:extLst>
      <p:ext uri="{BB962C8B-B14F-4D97-AF65-F5344CB8AC3E}">
        <p14:creationId xmlns:p14="http://schemas.microsoft.com/office/powerpoint/2010/main" val="1047785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800100"/>
            <a:ext cx="3911600" cy="738664"/>
          </a:xfrm>
          <a:prstGeom prst="rect">
            <a:avLst/>
          </a:prstGeom>
          <a:noFill/>
        </p:spPr>
        <p:txBody>
          <a:bodyPr vert="horz" rtlCol="0">
            <a:spAutoFit/>
          </a:bodyPr>
          <a:lstStyle/>
          <a:p>
            <a:pPr algn="ctr"/>
            <a:r>
              <a:rPr lang="en-CA" sz="2100" smtClean="0">
                <a:solidFill>
                  <a:srgbClr val="005500"/>
                </a:solidFill>
                <a:latin typeface="Georgia - 29"/>
              </a:rPr>
              <a:t> Woodland </a:t>
            </a:r>
          </a:p>
          <a:p>
            <a:pPr algn="ctr"/>
            <a:r>
              <a:rPr lang="en-CA" sz="2100" smtClean="0">
                <a:solidFill>
                  <a:srgbClr val="005500"/>
                </a:solidFill>
                <a:latin typeface="Georgia - 29"/>
              </a:rPr>
              <a:t>period</a:t>
            </a:r>
            <a:endParaRPr lang="en-CA" sz="2100">
              <a:solidFill>
                <a:srgbClr val="005500"/>
              </a:solidFill>
              <a:latin typeface="Georgia - 29"/>
            </a:endParaRPr>
          </a:p>
        </p:txBody>
      </p:sp>
      <p:sp>
        <p:nvSpPr>
          <p:cNvPr id="3" name="TextBox 2"/>
          <p:cNvSpPr txBox="1"/>
          <p:nvPr/>
        </p:nvSpPr>
        <p:spPr>
          <a:xfrm>
            <a:off x="2476500" y="787400"/>
            <a:ext cx="6273800" cy="1492716"/>
          </a:xfrm>
          <a:prstGeom prst="rect">
            <a:avLst/>
          </a:prstGeom>
          <a:noFill/>
        </p:spPr>
        <p:txBody>
          <a:bodyPr vert="horz" rtlCol="0">
            <a:spAutoFit/>
          </a:bodyPr>
          <a:lstStyle/>
          <a:p>
            <a:r>
              <a:rPr lang="en-CA" sz="1300" smtClean="0">
                <a:solidFill>
                  <a:srgbClr val="005500"/>
                </a:solidFill>
                <a:latin typeface="Symbol - 18"/>
              </a:rPr>
              <a:t>·</a:t>
            </a:r>
            <a:r>
              <a:rPr lang="en-CA" sz="1300" smtClean="0">
                <a:solidFill>
                  <a:srgbClr val="005500"/>
                </a:solidFill>
                <a:latin typeface="Calibri Light - 18"/>
              </a:rPr>
              <a:t>1000 BCE- 1500 CE</a:t>
            </a:r>
          </a:p>
          <a:p>
            <a:r>
              <a:rPr lang="en-CA" sz="1300" smtClean="0">
                <a:solidFill>
                  <a:srgbClr val="005500"/>
                </a:solidFill>
                <a:latin typeface="Calibri Light - 18"/>
              </a:rPr>
              <a:t>·three major innovations transformed daily life</a:t>
            </a:r>
          </a:p>
          <a:p>
            <a:r>
              <a:rPr lang="en-CA" sz="1300" smtClean="0">
                <a:solidFill>
                  <a:srgbClr val="005500"/>
                </a:solidFill>
                <a:latin typeface="Calibri Light - 18"/>
              </a:rPr>
              <a:t>·</a:t>
            </a:r>
            <a:r>
              <a:rPr lang="en-CA" sz="1300" b="1" smtClean="0">
                <a:solidFill>
                  <a:srgbClr val="005500"/>
                </a:solidFill>
                <a:latin typeface="Calibri Light - 18"/>
              </a:rPr>
              <a:t>the bow and arrow </a:t>
            </a:r>
            <a:r>
              <a:rPr lang="en-CA" sz="1300" smtClean="0">
                <a:solidFill>
                  <a:srgbClr val="005500"/>
                </a:solidFill>
                <a:latin typeface="Calibri Light - 18"/>
              </a:rPr>
              <a:t>: improved hunting techniques</a:t>
            </a:r>
          </a:p>
          <a:p>
            <a:r>
              <a:rPr lang="en-CA" sz="1300" smtClean="0">
                <a:solidFill>
                  <a:srgbClr val="005500"/>
                </a:solidFill>
                <a:latin typeface="Calibri Light - 18"/>
              </a:rPr>
              <a:t>·</a:t>
            </a:r>
            <a:r>
              <a:rPr lang="en-CA" sz="1300" b="1" smtClean="0">
                <a:solidFill>
                  <a:srgbClr val="005500"/>
                </a:solidFill>
                <a:latin typeface="Calibri Light - 18"/>
              </a:rPr>
              <a:t>pottery</a:t>
            </a:r>
            <a:r>
              <a:rPr lang="en-CA" sz="1300" smtClean="0">
                <a:solidFill>
                  <a:srgbClr val="005500"/>
                </a:solidFill>
                <a:latin typeface="Calibri Light - 18"/>
              </a:rPr>
              <a:t> : allowed food to be cooked  </a:t>
            </a:r>
          </a:p>
          <a:p>
            <a:r>
              <a:rPr lang="en-CA" sz="1300" smtClean="0">
                <a:solidFill>
                  <a:srgbClr val="005500"/>
                </a:solidFill>
                <a:latin typeface="Calibri Light - 18"/>
              </a:rPr>
              <a:t>·</a:t>
            </a:r>
            <a:r>
              <a:rPr lang="en-CA" sz="1300" b="1" smtClean="0">
                <a:solidFill>
                  <a:srgbClr val="005500"/>
                </a:solidFill>
                <a:latin typeface="Calibri Light - 18"/>
              </a:rPr>
              <a:t>agriculture:</a:t>
            </a:r>
            <a:r>
              <a:rPr lang="en-CA" sz="1300" smtClean="0">
                <a:solidFill>
                  <a:srgbClr val="005500"/>
                </a:solidFill>
                <a:latin typeface="Calibri Light - 18"/>
              </a:rPr>
              <a:t> lead to sedentary living ( staying one place) which lead to a population increase.</a:t>
            </a:r>
          </a:p>
          <a:p>
            <a:r>
              <a:rPr lang="en-CA" sz="1300" smtClean="0">
                <a:solidFill>
                  <a:srgbClr val="005500"/>
                </a:solidFill>
                <a:latin typeface="Calibri Light - 18"/>
              </a:rPr>
              <a:t>·as a result villages grew.</a:t>
            </a:r>
            <a:endParaRPr lang="en-CA" sz="1300">
              <a:solidFill>
                <a:srgbClr val="005500"/>
              </a:solidFill>
              <a:latin typeface="Calibri Light - 18"/>
            </a:endParaRPr>
          </a:p>
        </p:txBody>
      </p:sp>
      <p:sp>
        <p:nvSpPr>
          <p:cNvPr id="4" name="TextBox 3"/>
          <p:cNvSpPr txBox="1"/>
          <p:nvPr/>
        </p:nvSpPr>
        <p:spPr>
          <a:xfrm>
            <a:off x="596900" y="3454400"/>
            <a:ext cx="6959600" cy="1415772"/>
          </a:xfrm>
          <a:prstGeom prst="rect">
            <a:avLst/>
          </a:prstGeom>
          <a:noFill/>
        </p:spPr>
        <p:txBody>
          <a:bodyPr vert="horz" rtlCol="0">
            <a:spAutoFit/>
          </a:bodyPr>
          <a:lstStyle/>
          <a:p>
            <a:r>
              <a:rPr lang="en-CA" sz="4300" smtClean="0">
                <a:solidFill>
                  <a:srgbClr val="000000"/>
                </a:solidFill>
                <a:latin typeface="Calibri - 58"/>
              </a:rPr>
              <a:t>3 Cultural Groups in Quebec</a:t>
            </a:r>
            <a:endParaRPr lang="en-CA" sz="4300">
              <a:solidFill>
                <a:srgbClr val="000000"/>
              </a:solidFill>
              <a:latin typeface="Calibri - 58"/>
            </a:endParaRPr>
          </a:p>
        </p:txBody>
      </p:sp>
      <p:sp>
        <p:nvSpPr>
          <p:cNvPr id="5" name="TextBox 4"/>
          <p:cNvSpPr txBox="1"/>
          <p:nvPr/>
        </p:nvSpPr>
        <p:spPr>
          <a:xfrm>
            <a:off x="863600" y="4165600"/>
            <a:ext cx="6629400" cy="1754326"/>
          </a:xfrm>
          <a:prstGeom prst="rect">
            <a:avLst/>
          </a:prstGeom>
          <a:noFill/>
        </p:spPr>
        <p:txBody>
          <a:bodyPr vert="horz" rtlCol="0">
            <a:spAutoFit/>
          </a:bodyPr>
          <a:lstStyle/>
          <a:p>
            <a:r>
              <a:rPr lang="en-CA" sz="2700" smtClean="0">
                <a:solidFill>
                  <a:srgbClr val="000000"/>
                </a:solidFill>
                <a:latin typeface="Calibri - 37"/>
              </a:rPr>
              <a:t>1. Copy the map on page 16 (Aboriginal groups in Quebec and geographic regions)</a:t>
            </a:r>
          </a:p>
          <a:p>
            <a:r>
              <a:rPr lang="en-CA" sz="2700" smtClean="0">
                <a:solidFill>
                  <a:srgbClr val="000000"/>
                </a:solidFill>
                <a:latin typeface="Calibri - 37"/>
              </a:rPr>
              <a:t>2. Create and fill in this chart: (pgs 17-19)</a:t>
            </a:r>
            <a:endParaRPr lang="en-CA" sz="2700">
              <a:solidFill>
                <a:srgbClr val="000000"/>
              </a:solidFill>
              <a:latin typeface="Calibri - 37"/>
            </a:endParaRPr>
          </a:p>
        </p:txBody>
      </p:sp>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901700" y="5321300"/>
            <a:ext cx="7064502" cy="2538349"/>
          </a:xfrm>
          <a:prstGeom prst="rect">
            <a:avLst/>
          </a:prstGeom>
          <a:solidFill>
            <a:scrgbClr r="0" g="0" b="0">
              <a:alpha val="0"/>
            </a:scrgbClr>
          </a:solidFill>
        </p:spPr>
      </p:pic>
    </p:spTree>
    <p:extLst>
      <p:ext uri="{BB962C8B-B14F-4D97-AF65-F5344CB8AC3E}">
        <p14:creationId xmlns:p14="http://schemas.microsoft.com/office/powerpoint/2010/main" val="1244059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019425" y="3213100"/>
            <a:ext cx="4991481" cy="4787900"/>
            <a:chOff x="3019425" y="3213100"/>
            <a:chExt cx="4991481" cy="478790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3019425" y="3213100"/>
              <a:ext cx="4991481" cy="4787900"/>
            </a:xfrm>
            <a:prstGeom prst="rect">
              <a:avLst/>
            </a:prstGeom>
            <a:solidFill>
              <a:scrgbClr r="0" g="0" b="0">
                <a:alpha val="0"/>
              </a:scrgbClr>
            </a:solidFill>
          </p:spPr>
        </p:pic>
        <p:sp>
          <p:nvSpPr>
            <p:cNvPr id="3" name="Freeform 2"/>
            <p:cNvSpPr/>
            <p:nvPr/>
          </p:nvSpPr>
          <p:spPr>
            <a:xfrm>
              <a:off x="4599655" y="5867562"/>
              <a:ext cx="724622" cy="1261981"/>
            </a:xfrm>
            <a:custGeom>
              <a:avLst/>
              <a:gdLst/>
              <a:ahLst/>
              <a:cxnLst/>
              <a:rect l="0" t="0" r="0" b="0"/>
              <a:pathLst>
                <a:path w="724622" h="1261981">
                  <a:moveTo>
                    <a:pt x="25457" y="9396"/>
                  </a:moveTo>
                  <a:lnTo>
                    <a:pt x="11362" y="0"/>
                  </a:lnTo>
                  <a:lnTo>
                    <a:pt x="7210" y="1165"/>
                  </a:lnTo>
                  <a:lnTo>
                    <a:pt x="4442" y="5876"/>
                  </a:lnTo>
                  <a:lnTo>
                    <a:pt x="0" y="46396"/>
                  </a:lnTo>
                  <a:lnTo>
                    <a:pt x="1089" y="96648"/>
                  </a:lnTo>
                  <a:lnTo>
                    <a:pt x="15581" y="153484"/>
                  </a:lnTo>
                  <a:lnTo>
                    <a:pt x="30239" y="207195"/>
                  </a:lnTo>
                  <a:lnTo>
                    <a:pt x="36126" y="267355"/>
                  </a:lnTo>
                  <a:lnTo>
                    <a:pt x="39049" y="289248"/>
                  </a:lnTo>
                  <a:lnTo>
                    <a:pt x="34853" y="352474"/>
                  </a:lnTo>
                  <a:lnTo>
                    <a:pt x="34379" y="410719"/>
                  </a:lnTo>
                  <a:lnTo>
                    <a:pt x="40404" y="467844"/>
                  </a:lnTo>
                  <a:lnTo>
                    <a:pt x="42342" y="525571"/>
                  </a:lnTo>
                  <a:lnTo>
                    <a:pt x="42996" y="584933"/>
                  </a:lnTo>
                  <a:lnTo>
                    <a:pt x="43126" y="639014"/>
                  </a:lnTo>
                  <a:lnTo>
                    <a:pt x="43148" y="689703"/>
                  </a:lnTo>
                  <a:lnTo>
                    <a:pt x="44139" y="750251"/>
                  </a:lnTo>
                  <a:lnTo>
                    <a:pt x="49239" y="802750"/>
                  </a:lnTo>
                  <a:lnTo>
                    <a:pt x="51187" y="848461"/>
                  </a:lnTo>
                  <a:lnTo>
                    <a:pt x="51765" y="906147"/>
                  </a:lnTo>
                  <a:lnTo>
                    <a:pt x="51976" y="961358"/>
                  </a:lnTo>
                  <a:lnTo>
                    <a:pt x="71943" y="1009904"/>
                  </a:lnTo>
                  <a:lnTo>
                    <a:pt x="80048" y="1016642"/>
                  </a:lnTo>
                  <a:lnTo>
                    <a:pt x="117678" y="1029839"/>
                  </a:lnTo>
                  <a:lnTo>
                    <a:pt x="178573" y="1035203"/>
                  </a:lnTo>
                  <a:lnTo>
                    <a:pt x="209477" y="1045173"/>
                  </a:lnTo>
                  <a:lnTo>
                    <a:pt x="222951" y="1057786"/>
                  </a:lnTo>
                  <a:lnTo>
                    <a:pt x="244313" y="1085223"/>
                  </a:lnTo>
                  <a:lnTo>
                    <a:pt x="274536" y="1108598"/>
                  </a:lnTo>
                  <a:lnTo>
                    <a:pt x="301173" y="1119364"/>
                  </a:lnTo>
                  <a:lnTo>
                    <a:pt x="322379" y="1122228"/>
                  </a:lnTo>
                  <a:lnTo>
                    <a:pt x="330590" y="1127908"/>
                  </a:lnTo>
                  <a:lnTo>
                    <a:pt x="359176" y="1171813"/>
                  </a:lnTo>
                  <a:lnTo>
                    <a:pt x="378642" y="1182578"/>
                  </a:lnTo>
                  <a:lnTo>
                    <a:pt x="390716" y="1186825"/>
                  </a:lnTo>
                  <a:lnTo>
                    <a:pt x="400732" y="1187690"/>
                  </a:lnTo>
                  <a:lnTo>
                    <a:pt x="433561" y="1182814"/>
                  </a:lnTo>
                  <a:lnTo>
                    <a:pt x="450708" y="1183861"/>
                  </a:lnTo>
                  <a:lnTo>
                    <a:pt x="468162" y="1181050"/>
                  </a:lnTo>
                  <a:lnTo>
                    <a:pt x="530893" y="1153730"/>
                  </a:lnTo>
                  <a:lnTo>
                    <a:pt x="571504" y="1151420"/>
                  </a:lnTo>
                  <a:lnTo>
                    <a:pt x="590684" y="1156470"/>
                  </a:lnTo>
                  <a:lnTo>
                    <a:pt x="615446" y="1170370"/>
                  </a:lnTo>
                  <a:lnTo>
                    <a:pt x="646544" y="1193381"/>
                  </a:lnTo>
                  <a:lnTo>
                    <a:pt x="685276" y="1248825"/>
                  </a:lnTo>
                  <a:lnTo>
                    <a:pt x="689541" y="1257541"/>
                  </a:lnTo>
                  <a:lnTo>
                    <a:pt x="694351" y="1261384"/>
                  </a:lnTo>
                  <a:lnTo>
                    <a:pt x="699524" y="1261980"/>
                  </a:lnTo>
                  <a:lnTo>
                    <a:pt x="709533" y="1258381"/>
                  </a:lnTo>
                  <a:lnTo>
                    <a:pt x="724621" y="124842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 name="Freeform 3"/>
            <p:cNvSpPr/>
            <p:nvPr/>
          </p:nvSpPr>
          <p:spPr>
            <a:xfrm>
              <a:off x="5315426" y="7115983"/>
              <a:ext cx="309757" cy="44251"/>
            </a:xfrm>
            <a:custGeom>
              <a:avLst/>
              <a:gdLst/>
              <a:ahLst/>
              <a:cxnLst/>
              <a:rect l="0" t="0" r="0" b="0"/>
              <a:pathLst>
                <a:path w="309757" h="44251">
                  <a:moveTo>
                    <a:pt x="309756" y="44250"/>
                  </a:moveTo>
                  <a:lnTo>
                    <a:pt x="255785" y="44250"/>
                  </a:lnTo>
                  <a:lnTo>
                    <a:pt x="236274" y="39006"/>
                  </a:lnTo>
                  <a:lnTo>
                    <a:pt x="219080" y="32086"/>
                  </a:lnTo>
                  <a:lnTo>
                    <a:pt x="159035" y="20954"/>
                  </a:lnTo>
                  <a:lnTo>
                    <a:pt x="127866" y="16698"/>
                  </a:lnTo>
                  <a:lnTo>
                    <a:pt x="112225" y="8733"/>
                  </a:lnTo>
                  <a:lnTo>
                    <a:pt x="105300" y="8771"/>
                  </a:lnTo>
                  <a:lnTo>
                    <a:pt x="98717" y="11748"/>
                  </a:lnTo>
                  <a:lnTo>
                    <a:pt x="92362" y="16682"/>
                  </a:lnTo>
                  <a:lnTo>
                    <a:pt x="74812" y="22164"/>
                  </a:lnTo>
                  <a:lnTo>
                    <a:pt x="55867" y="26568"/>
                  </a:lnTo>
                  <a:lnTo>
                    <a:pt x="35127" y="37154"/>
                  </a:lnTo>
                  <a:lnTo>
                    <a:pt x="30302" y="37552"/>
                  </a:lnTo>
                  <a:lnTo>
                    <a:pt x="26101" y="36835"/>
                  </a:lnTo>
                  <a:lnTo>
                    <a:pt x="22318" y="33407"/>
                  </a:ln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Freeform 4"/>
            <p:cNvSpPr/>
            <p:nvPr/>
          </p:nvSpPr>
          <p:spPr>
            <a:xfrm>
              <a:off x="5642882" y="6540722"/>
              <a:ext cx="734566" cy="628363"/>
            </a:xfrm>
            <a:custGeom>
              <a:avLst/>
              <a:gdLst/>
              <a:ahLst/>
              <a:cxnLst/>
              <a:rect l="0" t="0" r="0" b="0"/>
              <a:pathLst>
                <a:path w="734566" h="628363">
                  <a:moveTo>
                    <a:pt x="0" y="628362"/>
                  </a:moveTo>
                  <a:lnTo>
                    <a:pt x="8049" y="608149"/>
                  </a:lnTo>
                  <a:lnTo>
                    <a:pt x="33700" y="567250"/>
                  </a:lnTo>
                  <a:lnTo>
                    <a:pt x="81915" y="533250"/>
                  </a:lnTo>
                  <a:lnTo>
                    <a:pt x="125184" y="517539"/>
                  </a:lnTo>
                  <a:lnTo>
                    <a:pt x="146434" y="515189"/>
                  </a:lnTo>
                  <a:lnTo>
                    <a:pt x="154657" y="511613"/>
                  </a:lnTo>
                  <a:lnTo>
                    <a:pt x="166417" y="499772"/>
                  </a:lnTo>
                  <a:lnTo>
                    <a:pt x="166996" y="494452"/>
                  </a:lnTo>
                  <a:lnTo>
                    <a:pt x="164431" y="489920"/>
                  </a:lnTo>
                  <a:lnTo>
                    <a:pt x="159772" y="485917"/>
                  </a:lnTo>
                  <a:lnTo>
                    <a:pt x="157649" y="480298"/>
                  </a:lnTo>
                  <a:lnTo>
                    <a:pt x="157913" y="466187"/>
                  </a:lnTo>
                  <a:lnTo>
                    <a:pt x="163930" y="452705"/>
                  </a:lnTo>
                  <a:lnTo>
                    <a:pt x="179120" y="423326"/>
                  </a:lnTo>
                  <a:lnTo>
                    <a:pt x="194659" y="363957"/>
                  </a:lnTo>
                  <a:lnTo>
                    <a:pt x="215334" y="322045"/>
                  </a:lnTo>
                  <a:lnTo>
                    <a:pt x="240257" y="273916"/>
                  </a:lnTo>
                  <a:lnTo>
                    <a:pt x="280149" y="216506"/>
                  </a:lnTo>
                  <a:lnTo>
                    <a:pt x="304464" y="190627"/>
                  </a:lnTo>
                  <a:lnTo>
                    <a:pt x="341489" y="171537"/>
                  </a:lnTo>
                  <a:lnTo>
                    <a:pt x="368033" y="145221"/>
                  </a:lnTo>
                  <a:lnTo>
                    <a:pt x="385480" y="138294"/>
                  </a:lnTo>
                  <a:lnTo>
                    <a:pt x="404380" y="133249"/>
                  </a:lnTo>
                  <a:lnTo>
                    <a:pt x="419334" y="124451"/>
                  </a:lnTo>
                  <a:lnTo>
                    <a:pt x="472025" y="62304"/>
                  </a:lnTo>
                  <a:lnTo>
                    <a:pt x="509003" y="37425"/>
                  </a:lnTo>
                  <a:lnTo>
                    <a:pt x="535659" y="10452"/>
                  </a:lnTo>
                  <a:lnTo>
                    <a:pt x="555039" y="4644"/>
                  </a:lnTo>
                  <a:lnTo>
                    <a:pt x="563746" y="5063"/>
                  </a:lnTo>
                  <a:lnTo>
                    <a:pt x="612318" y="21431"/>
                  </a:lnTo>
                  <a:lnTo>
                    <a:pt x="633360" y="20014"/>
                  </a:lnTo>
                  <a:lnTo>
                    <a:pt x="650578" y="13484"/>
                  </a:lnTo>
                  <a:lnTo>
                    <a:pt x="666754" y="5992"/>
                  </a:lnTo>
                  <a:lnTo>
                    <a:pt x="706565" y="1183"/>
                  </a:lnTo>
                  <a:lnTo>
                    <a:pt x="73456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5114925" y="1536700"/>
            <a:ext cx="2725801" cy="1725803"/>
          </a:xfrm>
          <a:prstGeom prst="rect">
            <a:avLst/>
          </a:prstGeom>
          <a:solidFill>
            <a:scrgbClr r="0" g="0" b="0">
              <a:alpha val="0"/>
            </a:scrgbClr>
          </a:solidFill>
        </p:spPr>
      </p:pic>
      <p:sp>
        <p:nvSpPr>
          <p:cNvPr id="8" name="TextBox 7"/>
          <p:cNvSpPr txBox="1"/>
          <p:nvPr/>
        </p:nvSpPr>
        <p:spPr>
          <a:xfrm>
            <a:off x="50800" y="304800"/>
            <a:ext cx="7112000" cy="292388"/>
          </a:xfrm>
          <a:prstGeom prst="rect">
            <a:avLst/>
          </a:prstGeom>
          <a:noFill/>
        </p:spPr>
        <p:txBody>
          <a:bodyPr vert="horz" rtlCol="0">
            <a:spAutoFit/>
          </a:bodyPr>
          <a:lstStyle/>
          <a:p>
            <a:r>
              <a:rPr lang="en-CA" sz="1300" smtClean="0">
                <a:solidFill>
                  <a:srgbClr val="8B0000"/>
                </a:solidFill>
                <a:latin typeface="Arial - 18"/>
              </a:rPr>
              <a:t>Please copy, color and label the following map with a legend onto the blank copy of Quebec.</a:t>
            </a:r>
            <a:endParaRPr lang="en-CA" sz="1300">
              <a:solidFill>
                <a:srgbClr val="8B0000"/>
              </a:solidFill>
              <a:latin typeface="Arial - 18"/>
            </a:endParaRPr>
          </a:p>
        </p:txBody>
      </p:sp>
    </p:spTree>
    <p:extLst>
      <p:ext uri="{BB962C8B-B14F-4D97-AF65-F5344CB8AC3E}">
        <p14:creationId xmlns:p14="http://schemas.microsoft.com/office/powerpoint/2010/main" val="3680735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71600" y="2413000"/>
            <a:ext cx="6502400" cy="4385816"/>
          </a:xfrm>
          <a:prstGeom prst="rect">
            <a:avLst/>
          </a:prstGeom>
          <a:noFill/>
        </p:spPr>
        <p:txBody>
          <a:bodyPr vert="horz" rtlCol="0">
            <a:spAutoFit/>
          </a:bodyPr>
          <a:lstStyle/>
          <a:p>
            <a:r>
              <a:rPr lang="en-CA" sz="2700" smtClean="0">
                <a:solidFill>
                  <a:srgbClr val="000000"/>
                </a:solidFill>
                <a:latin typeface="Symbol - 36"/>
              </a:rPr>
              <a:t>·</a:t>
            </a:r>
            <a:r>
              <a:rPr lang="en-CA" sz="2700" smtClean="0">
                <a:solidFill>
                  <a:srgbClr val="000000"/>
                </a:solidFill>
                <a:latin typeface="Georgia - 36"/>
              </a:rPr>
              <a:t>At this time Aboriginal peoples each had their own beliefs, languages and ways of life.</a:t>
            </a:r>
          </a:p>
          <a:p>
            <a:r>
              <a:rPr lang="en-CA" sz="2700" smtClean="0">
                <a:solidFill>
                  <a:srgbClr val="000000"/>
                </a:solidFill>
                <a:latin typeface="Georgia - 36"/>
              </a:rPr>
              <a:t>·They were divided into three linguistic groups:</a:t>
            </a:r>
          </a:p>
          <a:p>
            <a:r>
              <a:rPr lang="en-CA" sz="2700" smtClean="0">
                <a:solidFill>
                  <a:srgbClr val="000000"/>
                </a:solidFill>
                <a:latin typeface="Georgia - 36"/>
              </a:rPr>
              <a:t>·</a:t>
            </a:r>
            <a:r>
              <a:rPr lang="en-CA" sz="2100" smtClean="0">
                <a:solidFill>
                  <a:srgbClr val="00008B"/>
                </a:solidFill>
                <a:latin typeface="Georgia - 29"/>
              </a:rPr>
              <a:t>Iroquoian, est. between 5,300 to 10,100</a:t>
            </a:r>
          </a:p>
          <a:p>
            <a:r>
              <a:rPr lang="en-CA" sz="2100" smtClean="0">
                <a:solidFill>
                  <a:srgbClr val="00008B"/>
                </a:solidFill>
                <a:latin typeface="Georgia - 29"/>
              </a:rPr>
              <a:t>·Algonquin, est. between 12,000 to 20,600</a:t>
            </a:r>
          </a:p>
          <a:p>
            <a:r>
              <a:rPr lang="en-CA" sz="2100" smtClean="0">
                <a:solidFill>
                  <a:srgbClr val="00008B"/>
                </a:solidFill>
                <a:latin typeface="Georgia - 29"/>
              </a:rPr>
              <a:t>·Inuktitut, est. between 1,000 to 5,000</a:t>
            </a:r>
          </a:p>
          <a:p>
            <a:endParaRPr lang="en-CA" sz="2100" smtClean="0">
              <a:solidFill>
                <a:srgbClr val="00008B"/>
              </a:solidFill>
              <a:latin typeface="Georgia - 29"/>
            </a:endParaRPr>
          </a:p>
          <a:p>
            <a:r>
              <a:rPr lang="en-CA" sz="2100" smtClean="0">
                <a:solidFill>
                  <a:srgbClr val="00008B"/>
                </a:solidFill>
                <a:latin typeface="Georgia - 29"/>
              </a:rPr>
              <a:t>·</a:t>
            </a:r>
            <a:r>
              <a:rPr lang="en-CA" sz="2700" smtClean="0">
                <a:solidFill>
                  <a:srgbClr val="000000"/>
                </a:solidFill>
                <a:latin typeface="Georgia - 36"/>
              </a:rPr>
              <a:t>Why the discrepancy between the min and max?</a:t>
            </a:r>
            <a:endParaRPr lang="en-CA" sz="2700">
              <a:solidFill>
                <a:srgbClr val="000000"/>
              </a:solidFill>
              <a:latin typeface="Georgia - 36"/>
            </a:endParaRPr>
          </a:p>
        </p:txBody>
      </p:sp>
      <p:sp>
        <p:nvSpPr>
          <p:cNvPr id="3" name="TextBox 2"/>
          <p:cNvSpPr txBox="1"/>
          <p:nvPr/>
        </p:nvSpPr>
        <p:spPr>
          <a:xfrm>
            <a:off x="876300" y="1257300"/>
            <a:ext cx="4927600" cy="1107996"/>
          </a:xfrm>
          <a:prstGeom prst="rect">
            <a:avLst/>
          </a:prstGeom>
          <a:noFill/>
        </p:spPr>
        <p:txBody>
          <a:bodyPr vert="horz" rtlCol="0">
            <a:spAutoFit/>
          </a:bodyPr>
          <a:lstStyle/>
          <a:p>
            <a:r>
              <a:rPr lang="en-CA" sz="3300" smtClean="0">
                <a:solidFill>
                  <a:srgbClr val="00005E"/>
                </a:solidFill>
                <a:latin typeface="Georgia - 44"/>
              </a:rPr>
              <a:t>Population Quebec, circa 1500</a:t>
            </a:r>
            <a:endParaRPr lang="en-CA" sz="3300">
              <a:solidFill>
                <a:srgbClr val="00005E"/>
              </a:solidFill>
              <a:latin typeface="Georgia - 44"/>
            </a:endParaRPr>
          </a:p>
        </p:txBody>
      </p:sp>
    </p:spTree>
    <p:extLst>
      <p:ext uri="{BB962C8B-B14F-4D97-AF65-F5344CB8AC3E}">
        <p14:creationId xmlns:p14="http://schemas.microsoft.com/office/powerpoint/2010/main" val="1171909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5100" y="254000"/>
            <a:ext cx="8839200" cy="2062103"/>
          </a:xfrm>
          <a:prstGeom prst="rect">
            <a:avLst/>
          </a:prstGeom>
          <a:noFill/>
        </p:spPr>
        <p:txBody>
          <a:bodyPr vert="horz" rtlCol="0">
            <a:spAutoFit/>
          </a:bodyPr>
          <a:lstStyle/>
          <a:p>
            <a:r>
              <a:rPr lang="en-CA" sz="1600" smtClean="0">
                <a:solidFill>
                  <a:srgbClr val="000000"/>
                </a:solidFill>
                <a:latin typeface="Symbol - 22"/>
              </a:rPr>
              <a:t>·</a:t>
            </a:r>
            <a:r>
              <a:rPr lang="en-CA" sz="1600" b="1" i="1" u="sng" smtClean="0">
                <a:solidFill>
                  <a:srgbClr val="000000"/>
                </a:solidFill>
                <a:latin typeface="Georgia - 22"/>
              </a:rPr>
              <a:t>Iroquoian:</a:t>
            </a:r>
          </a:p>
          <a:p>
            <a:endParaRPr lang="en-CA" sz="1600" b="1" i="1" u="sng" smtClean="0">
              <a:solidFill>
                <a:srgbClr val="000000"/>
              </a:solidFill>
              <a:latin typeface="Georgia - 22"/>
            </a:endParaRPr>
          </a:p>
          <a:p>
            <a:r>
              <a:rPr lang="en-CA" sz="1600" b="1" i="1" u="sng" smtClean="0">
                <a:solidFill>
                  <a:srgbClr val="000000"/>
                </a:solidFill>
                <a:latin typeface="Georgia - 22"/>
              </a:rPr>
              <a:t>·</a:t>
            </a:r>
            <a:r>
              <a:rPr lang="en-CA" sz="1600" u="sng" smtClean="0">
                <a:solidFill>
                  <a:srgbClr val="00008B"/>
                </a:solidFill>
                <a:latin typeface="Calibri - 22"/>
              </a:rPr>
              <a:t>Way of life</a:t>
            </a:r>
            <a:r>
              <a:rPr lang="en-CA" sz="1600" smtClean="0">
                <a:solidFill>
                  <a:srgbClr val="00008B"/>
                </a:solidFill>
                <a:latin typeface="Calibri - 22"/>
              </a:rPr>
              <a:t> : </a:t>
            </a:r>
            <a:r>
              <a:rPr lang="en-CA" sz="1600" smtClean="0">
                <a:solidFill>
                  <a:srgbClr val="000000"/>
                </a:solidFill>
                <a:latin typeface="Calibri - 22"/>
              </a:rPr>
              <a:t>Social and Political organization became more complex when they became semi-sedentary.</a:t>
            </a:r>
          </a:p>
          <a:p>
            <a:r>
              <a:rPr lang="en-CA" sz="1600" smtClean="0">
                <a:solidFill>
                  <a:srgbClr val="000000"/>
                </a:solidFill>
                <a:latin typeface="Calibri - 22"/>
              </a:rPr>
              <a:t>·</a:t>
            </a:r>
            <a:r>
              <a:rPr lang="en-CA" sz="1600" u="sng" smtClean="0">
                <a:solidFill>
                  <a:srgbClr val="00008B"/>
                </a:solidFill>
                <a:latin typeface="Calibri - 22"/>
              </a:rPr>
              <a:t>Dwelling:</a:t>
            </a:r>
            <a:r>
              <a:rPr lang="en-CA" sz="1600" smtClean="0">
                <a:solidFill>
                  <a:srgbClr val="00008B"/>
                </a:solidFill>
                <a:latin typeface="Calibri - 22"/>
              </a:rPr>
              <a:t> l</a:t>
            </a:r>
            <a:r>
              <a:rPr lang="en-CA" sz="1600" smtClean="0">
                <a:solidFill>
                  <a:srgbClr val="000000"/>
                </a:solidFill>
                <a:latin typeface="Calibri - 22"/>
              </a:rPr>
              <a:t>onghouses, grouped in a village, surrounded by palisade, close to water and on fertile ground.</a:t>
            </a:r>
          </a:p>
          <a:p>
            <a:r>
              <a:rPr lang="en-CA" sz="1600" smtClean="0">
                <a:solidFill>
                  <a:srgbClr val="000000"/>
                </a:solidFill>
                <a:latin typeface="Calibri - 22"/>
              </a:rPr>
              <a:t>·</a:t>
            </a:r>
            <a:r>
              <a:rPr lang="en-CA" sz="1600" u="sng" smtClean="0">
                <a:solidFill>
                  <a:srgbClr val="00008B"/>
                </a:solidFill>
                <a:latin typeface="Calibri - 22"/>
              </a:rPr>
              <a:t>Kinship: </a:t>
            </a:r>
            <a:r>
              <a:rPr lang="en-CA" sz="1600" smtClean="0">
                <a:solidFill>
                  <a:srgbClr val="000000"/>
                </a:solidFill>
                <a:latin typeface="Calibri - 22"/>
              </a:rPr>
              <a:t>passed through the mother, instead of father.</a:t>
            </a:r>
          </a:p>
          <a:p>
            <a:r>
              <a:rPr lang="en-CA" sz="1600" smtClean="0">
                <a:solidFill>
                  <a:srgbClr val="000000"/>
                </a:solidFill>
                <a:latin typeface="Calibri - 22"/>
              </a:rPr>
              <a:t>·</a:t>
            </a:r>
            <a:r>
              <a:rPr lang="en-CA" sz="1600" u="sng" smtClean="0">
                <a:solidFill>
                  <a:srgbClr val="00008B"/>
                </a:solidFill>
                <a:latin typeface="Calibri - 22"/>
              </a:rPr>
              <a:t>Social Organization:</a:t>
            </a:r>
            <a:r>
              <a:rPr lang="en-CA" sz="1600" smtClean="0">
                <a:solidFill>
                  <a:srgbClr val="00008B"/>
                </a:solidFill>
                <a:latin typeface="Calibri - 22"/>
              </a:rPr>
              <a:t> </a:t>
            </a:r>
            <a:r>
              <a:rPr lang="en-CA" sz="1600" smtClean="0">
                <a:solidFill>
                  <a:srgbClr val="000000"/>
                </a:solidFill>
                <a:latin typeface="Calibri - 22"/>
              </a:rPr>
              <a:t>clan-&gt;village-&gt;nation-&gt;confederation</a:t>
            </a:r>
            <a:endParaRPr lang="en-CA" sz="1600">
              <a:solidFill>
                <a:srgbClr val="000000"/>
              </a:solidFill>
              <a:latin typeface="Calibri - 22"/>
            </a:endParaRPr>
          </a:p>
        </p:txBody>
      </p:sp>
      <p:sp>
        <p:nvSpPr>
          <p:cNvPr id="3" name="TextBox 2"/>
          <p:cNvSpPr txBox="1"/>
          <p:nvPr/>
        </p:nvSpPr>
        <p:spPr>
          <a:xfrm>
            <a:off x="139700" y="3022600"/>
            <a:ext cx="8610600" cy="2200602"/>
          </a:xfrm>
          <a:prstGeom prst="rect">
            <a:avLst/>
          </a:prstGeom>
          <a:noFill/>
        </p:spPr>
        <p:txBody>
          <a:bodyPr vert="horz" rtlCol="0">
            <a:spAutoFit/>
          </a:bodyPr>
          <a:lstStyle/>
          <a:p>
            <a:r>
              <a:rPr lang="en-CA" sz="2100" smtClean="0">
                <a:solidFill>
                  <a:srgbClr val="00005E"/>
                </a:solidFill>
                <a:latin typeface="Symbol - 29"/>
              </a:rPr>
              <a:t>·</a:t>
            </a:r>
            <a:r>
              <a:rPr lang="en-CA" sz="2100" u="sng" smtClean="0">
                <a:solidFill>
                  <a:srgbClr val="00005E"/>
                </a:solidFill>
                <a:latin typeface="Calibri - 29"/>
              </a:rPr>
              <a:t>Political Representation: </a:t>
            </a:r>
          </a:p>
          <a:p>
            <a:r>
              <a:rPr lang="en-CA" sz="2100" u="sng" smtClean="0">
                <a:solidFill>
                  <a:srgbClr val="00005E"/>
                </a:solidFill>
                <a:latin typeface="Calibri - 29"/>
              </a:rPr>
              <a:t>·</a:t>
            </a:r>
            <a:r>
              <a:rPr lang="en-CA" sz="1900" smtClean="0">
                <a:solidFill>
                  <a:srgbClr val="000000"/>
                </a:solidFill>
                <a:latin typeface="Calibri - 26"/>
              </a:rPr>
              <a:t>Exercise of Power: group consensus, power positions appointed by female elders</a:t>
            </a:r>
          </a:p>
          <a:p>
            <a:r>
              <a:rPr lang="en-CA" sz="1900" smtClean="0">
                <a:solidFill>
                  <a:srgbClr val="000000"/>
                </a:solidFill>
                <a:latin typeface="Calibri - 26"/>
              </a:rPr>
              <a:t>·Civil Chief: hereditary position, kept civil order in the village, related to other villages</a:t>
            </a:r>
          </a:p>
          <a:p>
            <a:r>
              <a:rPr lang="en-CA" sz="1900" smtClean="0">
                <a:solidFill>
                  <a:srgbClr val="000000"/>
                </a:solidFill>
                <a:latin typeface="Calibri - 26"/>
              </a:rPr>
              <a:t>·Council: association of clan chiefs, at all levels</a:t>
            </a:r>
          </a:p>
          <a:p>
            <a:r>
              <a:rPr lang="en-CA" sz="1900" smtClean="0">
                <a:solidFill>
                  <a:srgbClr val="000000"/>
                </a:solidFill>
                <a:latin typeface="Calibri - 26"/>
              </a:rPr>
              <a:t>·War Chief: temporary, chosen for bravery</a:t>
            </a:r>
            <a:endParaRPr lang="en-CA" sz="1900">
              <a:solidFill>
                <a:srgbClr val="000000"/>
              </a:solidFill>
              <a:latin typeface="Calibri - 26"/>
            </a:endParaRPr>
          </a:p>
        </p:txBody>
      </p:sp>
    </p:spTree>
    <p:extLst>
      <p:ext uri="{BB962C8B-B14F-4D97-AF65-F5344CB8AC3E}">
        <p14:creationId xmlns:p14="http://schemas.microsoft.com/office/powerpoint/2010/main" val="2068330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7800" y="647700"/>
            <a:ext cx="7035800" cy="738664"/>
          </a:xfrm>
          <a:prstGeom prst="rect">
            <a:avLst/>
          </a:prstGeom>
          <a:noFill/>
        </p:spPr>
        <p:txBody>
          <a:bodyPr vert="horz" rtlCol="0">
            <a:spAutoFit/>
          </a:bodyPr>
          <a:lstStyle/>
          <a:p>
            <a:r>
              <a:rPr lang="en-CA" sz="2100" smtClean="0">
                <a:solidFill>
                  <a:srgbClr val="646B86"/>
                </a:solidFill>
                <a:latin typeface="Symbol - 29"/>
              </a:rPr>
              <a:t>·</a:t>
            </a:r>
            <a:r>
              <a:rPr lang="en-CA" sz="2100" smtClean="0">
                <a:solidFill>
                  <a:srgbClr val="646B86"/>
                </a:solidFill>
                <a:latin typeface="Georgia - 29"/>
              </a:rPr>
              <a:t>Look at document 24 on page 17: What does this document tell you about Iroquoian social organization?</a:t>
            </a:r>
            <a:endParaRPr lang="en-CA" sz="2100">
              <a:solidFill>
                <a:srgbClr val="646B86"/>
              </a:solidFill>
              <a:latin typeface="Georgia - 29"/>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3124200" y="1727200"/>
            <a:ext cx="5154803" cy="3431921"/>
          </a:xfrm>
          <a:prstGeom prst="rect">
            <a:avLst/>
          </a:prstGeom>
          <a:solidFill>
            <a:scrgbClr r="0" g="0" b="0">
              <a:alpha val="0"/>
            </a:scrgbClr>
          </a:solidFill>
        </p:spPr>
      </p:pic>
    </p:spTree>
    <p:extLst>
      <p:ext uri="{BB962C8B-B14F-4D97-AF65-F5344CB8AC3E}">
        <p14:creationId xmlns:p14="http://schemas.microsoft.com/office/powerpoint/2010/main" val="929347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58800" y="571500"/>
            <a:ext cx="4978400" cy="492443"/>
          </a:xfrm>
          <a:prstGeom prst="rect">
            <a:avLst/>
          </a:prstGeom>
          <a:noFill/>
        </p:spPr>
        <p:txBody>
          <a:bodyPr vert="horz" rtlCol="0">
            <a:spAutoFit/>
          </a:bodyPr>
          <a:lstStyle/>
          <a:p>
            <a:r>
              <a:rPr lang="en-CA" sz="1300" smtClean="0">
                <a:solidFill>
                  <a:srgbClr val="8B0000"/>
                </a:solidFill>
                <a:latin typeface="Kristen ITC - 18"/>
              </a:rPr>
              <a:t> Where has your family come from ? Another country, another part of Canada?</a:t>
            </a:r>
            <a:endParaRPr lang="en-CA" sz="1300">
              <a:solidFill>
                <a:srgbClr val="8B0000"/>
              </a:solidFill>
              <a:latin typeface="Kristen ITC - 18"/>
            </a:endParaRPr>
          </a:p>
        </p:txBody>
      </p:sp>
      <p:sp>
        <p:nvSpPr>
          <p:cNvPr id="3" name="TextBox 2"/>
          <p:cNvSpPr txBox="1"/>
          <p:nvPr/>
        </p:nvSpPr>
        <p:spPr>
          <a:xfrm>
            <a:off x="444500" y="1689100"/>
            <a:ext cx="6248400" cy="692497"/>
          </a:xfrm>
          <a:prstGeom prst="rect">
            <a:avLst/>
          </a:prstGeom>
          <a:noFill/>
        </p:spPr>
        <p:txBody>
          <a:bodyPr vert="horz" rtlCol="0">
            <a:spAutoFit/>
          </a:bodyPr>
          <a:lstStyle/>
          <a:p>
            <a:r>
              <a:rPr lang="en-CA" sz="1300" smtClean="0">
                <a:solidFill>
                  <a:srgbClr val="8B0000"/>
                </a:solidFill>
                <a:latin typeface="Calibri Light - 18"/>
              </a:rPr>
              <a:t>Please list a  PUSH and PULL factors that influence their mirgration:</a:t>
            </a:r>
          </a:p>
          <a:p>
            <a:r>
              <a:rPr lang="en-CA" sz="1300" smtClean="0">
                <a:solidFill>
                  <a:srgbClr val="8B0000"/>
                </a:solidFill>
                <a:latin typeface="Calibri Light - 18"/>
              </a:rPr>
              <a:t>P</a:t>
            </a:r>
            <a:r>
              <a:rPr lang="en-CA" sz="1300" smtClean="0">
                <a:solidFill>
                  <a:srgbClr val="FF0000"/>
                </a:solidFill>
                <a:latin typeface="Calibri Light - 18"/>
              </a:rPr>
              <a:t>USH factor:</a:t>
            </a:r>
          </a:p>
          <a:p>
            <a:r>
              <a:rPr lang="en-CA" sz="1300" smtClean="0">
                <a:solidFill>
                  <a:srgbClr val="FF0000"/>
                </a:solidFill>
                <a:latin typeface="Calibri Light - 18"/>
              </a:rPr>
              <a:t>P</a:t>
            </a:r>
            <a:r>
              <a:rPr lang="en-CA" sz="1300" smtClean="0">
                <a:solidFill>
                  <a:srgbClr val="009300"/>
                </a:solidFill>
                <a:latin typeface="Calibri Light - 18"/>
              </a:rPr>
              <a:t>ULL  factor:</a:t>
            </a:r>
            <a:r>
              <a:rPr lang="en-CA" sz="1300" smtClean="0">
                <a:solidFill>
                  <a:srgbClr val="8B0000"/>
                </a:solidFill>
                <a:latin typeface="Calibri Light - 18"/>
              </a:rPr>
              <a:t> </a:t>
            </a:r>
            <a:endParaRPr lang="en-CA" sz="1300">
              <a:solidFill>
                <a:srgbClr val="8B0000"/>
              </a:solidFill>
              <a:latin typeface="Calibri Light - 18"/>
            </a:endParaRPr>
          </a:p>
        </p:txBody>
      </p:sp>
    </p:spTree>
    <p:extLst>
      <p:ext uri="{BB962C8B-B14F-4D97-AF65-F5344CB8AC3E}">
        <p14:creationId xmlns:p14="http://schemas.microsoft.com/office/powerpoint/2010/main" val="899306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 y="0"/>
            <a:ext cx="8966200" cy="3708708"/>
          </a:xfrm>
          <a:prstGeom prst="rect">
            <a:avLst/>
          </a:prstGeom>
          <a:noFill/>
        </p:spPr>
        <p:txBody>
          <a:bodyPr vert="horz" rtlCol="0">
            <a:spAutoFit/>
          </a:bodyPr>
          <a:lstStyle/>
          <a:p>
            <a:r>
              <a:rPr lang="en-CA" sz="2700" u="sng" smtClean="0">
                <a:solidFill>
                  <a:srgbClr val="000000"/>
                </a:solidFill>
                <a:latin typeface="Calibri - 36"/>
              </a:rPr>
              <a:t>The Algonquians:</a:t>
            </a:r>
          </a:p>
          <a:p>
            <a:r>
              <a:rPr lang="en-CA" sz="2700" u="sng" smtClean="0">
                <a:solidFill>
                  <a:srgbClr val="000000"/>
                </a:solidFill>
                <a:latin typeface="Calibri - 36"/>
              </a:rPr>
              <a:t>·</a:t>
            </a:r>
            <a:r>
              <a:rPr lang="en-CA" sz="2100" smtClean="0">
                <a:solidFill>
                  <a:srgbClr val="00008B"/>
                </a:solidFill>
                <a:latin typeface="Calibri - 29"/>
              </a:rPr>
              <a:t>Way of life :</a:t>
            </a:r>
            <a:r>
              <a:rPr lang="en-CA" sz="2100" smtClean="0">
                <a:solidFill>
                  <a:srgbClr val="000000"/>
                </a:solidFill>
                <a:latin typeface="Calibri - 29"/>
              </a:rPr>
              <a:t>Moved perpetually for resources (nomads). </a:t>
            </a:r>
          </a:p>
          <a:p>
            <a:r>
              <a:rPr lang="en-CA" sz="2100" smtClean="0">
                <a:solidFill>
                  <a:srgbClr val="000000"/>
                </a:solidFill>
                <a:latin typeface="Calibri - 29"/>
              </a:rPr>
              <a:t>·</a:t>
            </a:r>
            <a:r>
              <a:rPr lang="en-CA" sz="2100" smtClean="0">
                <a:solidFill>
                  <a:srgbClr val="00008B"/>
                </a:solidFill>
                <a:latin typeface="Calibri - 29"/>
              </a:rPr>
              <a:t>Dwelling:</a:t>
            </a:r>
            <a:r>
              <a:rPr lang="en-CA" sz="2100" smtClean="0">
                <a:solidFill>
                  <a:srgbClr val="000000"/>
                </a:solidFill>
                <a:latin typeface="Calibri - 29"/>
              </a:rPr>
              <a:t> lived in wigwams (animal skin or bark)</a:t>
            </a:r>
          </a:p>
          <a:p>
            <a:r>
              <a:rPr lang="en-CA" sz="2100" smtClean="0">
                <a:solidFill>
                  <a:srgbClr val="000000"/>
                </a:solidFill>
                <a:latin typeface="Calibri - 29"/>
              </a:rPr>
              <a:t>·</a:t>
            </a:r>
            <a:r>
              <a:rPr lang="en-CA" sz="1900" smtClean="0">
                <a:solidFill>
                  <a:srgbClr val="000000"/>
                </a:solidFill>
                <a:latin typeface="Calibri - 26"/>
              </a:rPr>
              <a:t>In summer, many close together and to water</a:t>
            </a:r>
          </a:p>
          <a:p>
            <a:r>
              <a:rPr lang="en-CA" sz="1900" smtClean="0">
                <a:solidFill>
                  <a:srgbClr val="000000"/>
                </a:solidFill>
                <a:latin typeface="Calibri - 26"/>
              </a:rPr>
              <a:t>·In winter, smaller groups, further inland.</a:t>
            </a:r>
          </a:p>
          <a:p>
            <a:endParaRPr lang="en-CA" sz="1900" smtClean="0">
              <a:solidFill>
                <a:srgbClr val="000000"/>
              </a:solidFill>
              <a:latin typeface="Calibri - 26"/>
            </a:endParaRPr>
          </a:p>
          <a:p>
            <a:r>
              <a:rPr lang="en-CA" sz="1900" smtClean="0">
                <a:solidFill>
                  <a:srgbClr val="000000"/>
                </a:solidFill>
                <a:latin typeface="Calibri - 26"/>
              </a:rPr>
              <a:t>·</a:t>
            </a:r>
            <a:r>
              <a:rPr lang="en-CA" sz="2100" smtClean="0">
                <a:solidFill>
                  <a:srgbClr val="00008B"/>
                </a:solidFill>
                <a:latin typeface="Calibri - 29"/>
              </a:rPr>
              <a:t>Kinship: </a:t>
            </a:r>
            <a:r>
              <a:rPr lang="en-CA" sz="2100" smtClean="0">
                <a:solidFill>
                  <a:srgbClr val="000000"/>
                </a:solidFill>
                <a:latin typeface="Calibri - 29"/>
              </a:rPr>
              <a:t>lineage father to son</a:t>
            </a:r>
          </a:p>
          <a:p>
            <a:r>
              <a:rPr lang="en-CA" sz="2100" smtClean="0">
                <a:solidFill>
                  <a:srgbClr val="000000"/>
                </a:solidFill>
                <a:latin typeface="Calibri - 29"/>
              </a:rPr>
              <a:t>·</a:t>
            </a:r>
            <a:r>
              <a:rPr lang="en-CA" sz="2100" smtClean="0">
                <a:solidFill>
                  <a:srgbClr val="00008B"/>
                </a:solidFill>
                <a:latin typeface="Calibri - 29"/>
              </a:rPr>
              <a:t>Social Organization:</a:t>
            </a:r>
            <a:r>
              <a:rPr lang="en-CA" sz="2100" smtClean="0">
                <a:solidFill>
                  <a:srgbClr val="000000"/>
                </a:solidFill>
                <a:latin typeface="Calibri - 29"/>
              </a:rPr>
              <a:t> </a:t>
            </a:r>
          </a:p>
          <a:p>
            <a:r>
              <a:rPr lang="en-CA" sz="2100" smtClean="0">
                <a:solidFill>
                  <a:srgbClr val="000000"/>
                </a:solidFill>
                <a:latin typeface="Calibri - 29"/>
              </a:rPr>
              <a:t>·</a:t>
            </a:r>
            <a:r>
              <a:rPr lang="en-CA" sz="1900" smtClean="0">
                <a:solidFill>
                  <a:srgbClr val="000000"/>
                </a:solidFill>
                <a:latin typeface="Calibri - 26"/>
              </a:rPr>
              <a:t>Nuclear family: More than one family would live in a wigwam.</a:t>
            </a:r>
          </a:p>
          <a:p>
            <a:r>
              <a:rPr lang="en-CA" sz="1900" smtClean="0">
                <a:solidFill>
                  <a:srgbClr val="000000"/>
                </a:solidFill>
                <a:latin typeface="Calibri - 26"/>
              </a:rPr>
              <a:t>·Hunting group: Small groups of few families would hunt together in winter.</a:t>
            </a:r>
          </a:p>
          <a:p>
            <a:r>
              <a:rPr lang="en-CA" sz="1900" smtClean="0">
                <a:solidFill>
                  <a:srgbClr val="000000"/>
                </a:solidFill>
                <a:latin typeface="Calibri - 26"/>
              </a:rPr>
              <a:t>·The Band: Large group who stayed together for the summer.</a:t>
            </a:r>
            <a:endParaRPr lang="en-CA" sz="1900">
              <a:solidFill>
                <a:srgbClr val="000000"/>
              </a:solidFill>
              <a:latin typeface="Calibri - 26"/>
            </a:endParaRPr>
          </a:p>
        </p:txBody>
      </p:sp>
      <p:sp>
        <p:nvSpPr>
          <p:cNvPr id="3" name="TextBox 2"/>
          <p:cNvSpPr txBox="1"/>
          <p:nvPr/>
        </p:nvSpPr>
        <p:spPr>
          <a:xfrm>
            <a:off x="215900" y="4165600"/>
            <a:ext cx="8001000" cy="1031051"/>
          </a:xfrm>
          <a:prstGeom prst="rect">
            <a:avLst/>
          </a:prstGeom>
          <a:noFill/>
        </p:spPr>
        <p:txBody>
          <a:bodyPr vert="horz" rtlCol="0">
            <a:spAutoFit/>
          </a:bodyPr>
          <a:lstStyle/>
          <a:p>
            <a:r>
              <a:rPr lang="en-CA" sz="2100" smtClean="0">
                <a:solidFill>
                  <a:srgbClr val="00008B"/>
                </a:solidFill>
                <a:latin typeface="Symbol - 29"/>
              </a:rPr>
              <a:t>·</a:t>
            </a:r>
            <a:r>
              <a:rPr lang="en-CA" sz="2100" smtClean="0">
                <a:solidFill>
                  <a:srgbClr val="00008B"/>
                </a:solidFill>
                <a:latin typeface="Calibri - 29"/>
              </a:rPr>
              <a:t>Political Representation:</a:t>
            </a:r>
          </a:p>
          <a:p>
            <a:r>
              <a:rPr lang="en-CA" sz="2100" smtClean="0">
                <a:solidFill>
                  <a:srgbClr val="00008B"/>
                </a:solidFill>
                <a:latin typeface="Calibri - 29"/>
              </a:rPr>
              <a:t>·</a:t>
            </a:r>
            <a:r>
              <a:rPr lang="en-CA" sz="1900" smtClean="0">
                <a:solidFill>
                  <a:srgbClr val="000000"/>
                </a:solidFill>
                <a:latin typeface="Calibri - 26"/>
              </a:rPr>
              <a:t>Exercise of Power: by consensus.</a:t>
            </a:r>
          </a:p>
          <a:p>
            <a:r>
              <a:rPr lang="en-CA" sz="1900" smtClean="0">
                <a:solidFill>
                  <a:srgbClr val="000000"/>
                </a:solidFill>
                <a:latin typeface="Calibri - 26"/>
              </a:rPr>
              <a:t>·Band Chief: temporary position, chosen by quality of hunting skills</a:t>
            </a:r>
            <a:endParaRPr lang="en-CA" sz="1900">
              <a:solidFill>
                <a:srgbClr val="000000"/>
              </a:solidFill>
              <a:latin typeface="Calibri - 26"/>
            </a:endParaRPr>
          </a:p>
        </p:txBody>
      </p:sp>
    </p:spTree>
    <p:extLst>
      <p:ext uri="{BB962C8B-B14F-4D97-AF65-F5344CB8AC3E}">
        <p14:creationId xmlns:p14="http://schemas.microsoft.com/office/powerpoint/2010/main" val="96071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1600" y="317500"/>
            <a:ext cx="7848600" cy="2908489"/>
          </a:xfrm>
          <a:prstGeom prst="rect">
            <a:avLst/>
          </a:prstGeom>
          <a:noFill/>
        </p:spPr>
        <p:txBody>
          <a:bodyPr vert="horz" rtlCol="0">
            <a:spAutoFit/>
          </a:bodyPr>
          <a:lstStyle/>
          <a:p>
            <a:r>
              <a:rPr lang="en-CA" sz="2700" u="sng" smtClean="0">
                <a:solidFill>
                  <a:srgbClr val="000000"/>
                </a:solidFill>
                <a:latin typeface="Calibri - 36"/>
              </a:rPr>
              <a:t>Inuit:</a:t>
            </a:r>
          </a:p>
          <a:p>
            <a:r>
              <a:rPr lang="en-CA" sz="2700" u="sng" smtClean="0">
                <a:solidFill>
                  <a:srgbClr val="000000"/>
                </a:solidFill>
                <a:latin typeface="Calibri - 36"/>
              </a:rPr>
              <a:t>·</a:t>
            </a:r>
            <a:r>
              <a:rPr lang="en-CA" sz="2100" smtClean="0">
                <a:solidFill>
                  <a:srgbClr val="00008B"/>
                </a:solidFill>
                <a:latin typeface="Calibri - 29"/>
              </a:rPr>
              <a:t>Way of life :</a:t>
            </a:r>
            <a:r>
              <a:rPr lang="en-CA" sz="2100" smtClean="0">
                <a:solidFill>
                  <a:srgbClr val="000000"/>
                </a:solidFill>
                <a:latin typeface="Calibri - 29"/>
              </a:rPr>
              <a:t> Nomadic.</a:t>
            </a:r>
          </a:p>
          <a:p>
            <a:r>
              <a:rPr lang="en-CA" sz="2100" smtClean="0">
                <a:solidFill>
                  <a:srgbClr val="000000"/>
                </a:solidFill>
                <a:latin typeface="Calibri - 29"/>
              </a:rPr>
              <a:t>·</a:t>
            </a:r>
            <a:r>
              <a:rPr lang="en-CA" sz="2100" smtClean="0">
                <a:solidFill>
                  <a:srgbClr val="00008B"/>
                </a:solidFill>
                <a:latin typeface="Calibri - 29"/>
              </a:rPr>
              <a:t>Dwelling:</a:t>
            </a:r>
            <a:r>
              <a:rPr lang="en-CA" sz="2100" smtClean="0">
                <a:solidFill>
                  <a:srgbClr val="000000"/>
                </a:solidFill>
                <a:latin typeface="Calibri - 29"/>
              </a:rPr>
              <a:t> animal hide tent in summer, Igloo in winter.</a:t>
            </a:r>
          </a:p>
          <a:p>
            <a:r>
              <a:rPr lang="en-CA" sz="2100" smtClean="0">
                <a:solidFill>
                  <a:srgbClr val="000000"/>
                </a:solidFill>
                <a:latin typeface="Calibri - 29"/>
              </a:rPr>
              <a:t>·</a:t>
            </a:r>
            <a:r>
              <a:rPr lang="en-CA" sz="2100" smtClean="0">
                <a:solidFill>
                  <a:srgbClr val="00008B"/>
                </a:solidFill>
                <a:latin typeface="Calibri - 29"/>
              </a:rPr>
              <a:t>Kinship:</a:t>
            </a:r>
            <a:r>
              <a:rPr lang="en-CA" sz="2100" smtClean="0">
                <a:solidFill>
                  <a:srgbClr val="000000"/>
                </a:solidFill>
                <a:latin typeface="Calibri - 29"/>
              </a:rPr>
              <a:t> father to son.</a:t>
            </a:r>
          </a:p>
          <a:p>
            <a:r>
              <a:rPr lang="en-CA" sz="2100" smtClean="0">
                <a:solidFill>
                  <a:srgbClr val="000000"/>
                </a:solidFill>
                <a:latin typeface="Calibri - 29"/>
              </a:rPr>
              <a:t>·</a:t>
            </a:r>
            <a:r>
              <a:rPr lang="en-CA" sz="2100" smtClean="0">
                <a:solidFill>
                  <a:srgbClr val="00008B"/>
                </a:solidFill>
                <a:latin typeface="Calibri - 29"/>
              </a:rPr>
              <a:t>Social Organization: </a:t>
            </a:r>
          </a:p>
          <a:p>
            <a:r>
              <a:rPr lang="en-CA" sz="2100" smtClean="0">
                <a:solidFill>
                  <a:srgbClr val="00008B"/>
                </a:solidFill>
                <a:latin typeface="Calibri - 29"/>
              </a:rPr>
              <a:t>·</a:t>
            </a:r>
            <a:r>
              <a:rPr lang="en-CA" sz="1900" smtClean="0">
                <a:solidFill>
                  <a:srgbClr val="000000"/>
                </a:solidFill>
                <a:latin typeface="Calibri - 26"/>
              </a:rPr>
              <a:t>Nuclear family: very flexible organization.</a:t>
            </a:r>
          </a:p>
          <a:p>
            <a:r>
              <a:rPr lang="en-CA" sz="1900" smtClean="0">
                <a:solidFill>
                  <a:srgbClr val="000000"/>
                </a:solidFill>
                <a:latin typeface="Calibri - 26"/>
              </a:rPr>
              <a:t>·Hunting Group: small groups related family or friends.</a:t>
            </a:r>
          </a:p>
          <a:p>
            <a:r>
              <a:rPr lang="en-CA" sz="1900" smtClean="0">
                <a:solidFill>
                  <a:srgbClr val="000000"/>
                </a:solidFill>
                <a:latin typeface="Calibri - 26"/>
              </a:rPr>
              <a:t>·Regional band: several families together.</a:t>
            </a:r>
            <a:endParaRPr lang="en-CA" sz="1900">
              <a:solidFill>
                <a:srgbClr val="000000"/>
              </a:solidFill>
              <a:latin typeface="Calibri - 26"/>
            </a:endParaRPr>
          </a:p>
        </p:txBody>
      </p:sp>
    </p:spTree>
    <p:extLst>
      <p:ext uri="{BB962C8B-B14F-4D97-AF65-F5344CB8AC3E}">
        <p14:creationId xmlns:p14="http://schemas.microsoft.com/office/powerpoint/2010/main" val="1781469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2100" y="2057400"/>
            <a:ext cx="9499600" cy="2585323"/>
          </a:xfrm>
          <a:prstGeom prst="rect">
            <a:avLst/>
          </a:prstGeom>
          <a:noFill/>
        </p:spPr>
        <p:txBody>
          <a:bodyPr vert="horz" rtlCol="0">
            <a:spAutoFit/>
          </a:bodyPr>
          <a:lstStyle/>
          <a:p>
            <a:r>
              <a:rPr lang="en-CA" sz="2700" smtClean="0">
                <a:solidFill>
                  <a:srgbClr val="000000"/>
                </a:solidFill>
                <a:latin typeface="Symbol - 36"/>
              </a:rPr>
              <a:t>·</a:t>
            </a:r>
            <a:r>
              <a:rPr lang="en-CA" sz="2700" smtClean="0">
                <a:solidFill>
                  <a:srgbClr val="000000"/>
                </a:solidFill>
                <a:latin typeface="Calibri - 36"/>
              </a:rPr>
              <a:t>What were the effects of migrations and the growth of Aboriginal populations on the organization of their societies? (summary/analysis question)</a:t>
            </a:r>
          </a:p>
          <a:p>
            <a:endParaRPr lang="en-CA" sz="2700" smtClean="0">
              <a:solidFill>
                <a:srgbClr val="000000"/>
              </a:solidFill>
              <a:latin typeface="Calibri - 36"/>
            </a:endParaRPr>
          </a:p>
          <a:p>
            <a:r>
              <a:rPr lang="en-CA" sz="2700" smtClean="0">
                <a:solidFill>
                  <a:srgbClr val="000000"/>
                </a:solidFill>
                <a:latin typeface="Calibri - 36"/>
              </a:rPr>
              <a:t>migration - people moving around - how did that change the number of aboriginals living in a particular territory. </a:t>
            </a:r>
            <a:endParaRPr lang="en-CA" sz="2700">
              <a:solidFill>
                <a:srgbClr val="000000"/>
              </a:solidFill>
              <a:latin typeface="Calibri - 36"/>
            </a:endParaRPr>
          </a:p>
        </p:txBody>
      </p:sp>
    </p:spTree>
    <p:extLst>
      <p:ext uri="{BB962C8B-B14F-4D97-AF65-F5344CB8AC3E}">
        <p14:creationId xmlns:p14="http://schemas.microsoft.com/office/powerpoint/2010/main" val="27422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2100" y="571500"/>
            <a:ext cx="8051800" cy="8402300"/>
          </a:xfrm>
          <a:prstGeom prst="rect">
            <a:avLst/>
          </a:prstGeom>
          <a:noFill/>
        </p:spPr>
        <p:txBody>
          <a:bodyPr vert="horz" rtlCol="0">
            <a:spAutoFit/>
          </a:bodyPr>
          <a:lstStyle/>
          <a:p>
            <a:r>
              <a:rPr lang="en-CA" sz="2200" smtClean="0">
                <a:solidFill>
                  <a:srgbClr val="000000"/>
                </a:solidFill>
                <a:latin typeface="Calibri - 30"/>
              </a:rPr>
              <a:t>Answer :</a:t>
            </a:r>
          </a:p>
          <a:p>
            <a:r>
              <a:rPr lang="en-CA" sz="2200" smtClean="0">
                <a:solidFill>
                  <a:srgbClr val="000000"/>
                </a:solidFill>
                <a:latin typeface="Calibri - 30"/>
              </a:rPr>
              <a:t>T</a:t>
            </a:r>
            <a:r>
              <a:rPr lang="en-CA" sz="2700" i="1" smtClean="0">
                <a:solidFill>
                  <a:srgbClr val="8B0000"/>
                </a:solidFill>
                <a:latin typeface="Calibri - 36"/>
              </a:rPr>
              <a:t>he effects of migration on the growth of aboriginal population was:</a:t>
            </a:r>
          </a:p>
          <a:p>
            <a:r>
              <a:rPr lang="en-CA" sz="2700" i="1" smtClean="0">
                <a:solidFill>
                  <a:srgbClr val="8B0000"/>
                </a:solidFill>
                <a:latin typeface="Calibri - 36"/>
              </a:rPr>
              <a:t> </a:t>
            </a:r>
          </a:p>
          <a:p>
            <a:r>
              <a:rPr lang="en-CA" sz="2700" i="1" smtClean="0">
                <a:solidFill>
                  <a:srgbClr val="8B0000"/>
                </a:solidFill>
                <a:latin typeface="Calibri - 36"/>
              </a:rPr>
              <a:t>1</a:t>
            </a:r>
            <a:r>
              <a:rPr lang="en-CA" sz="2200" smtClean="0">
                <a:solidFill>
                  <a:srgbClr val="000000"/>
                </a:solidFill>
                <a:latin typeface="Calibri - 30"/>
              </a:rPr>
              <a:t>. that were </a:t>
            </a:r>
            <a:r>
              <a:rPr lang="en-CA" sz="2200" i="1" smtClean="0">
                <a:solidFill>
                  <a:srgbClr val="00008B"/>
                </a:solidFill>
                <a:latin typeface="Calibri - 30"/>
              </a:rPr>
              <a:t>constantly on the move</a:t>
            </a:r>
            <a:r>
              <a:rPr lang="en-CA" sz="2200" smtClean="0">
                <a:solidFill>
                  <a:srgbClr val="000000"/>
                </a:solidFill>
                <a:latin typeface="Calibri - 30"/>
              </a:rPr>
              <a:t> and because </a:t>
            </a:r>
            <a:r>
              <a:rPr lang="en-CA" sz="2200" smtClean="0">
                <a:solidFill>
                  <a:srgbClr val="00008B"/>
                </a:solidFill>
                <a:latin typeface="Calibri - 30"/>
              </a:rPr>
              <a:t>more of them shared the territory.</a:t>
            </a:r>
          </a:p>
          <a:p>
            <a:endParaRPr lang="en-CA" sz="2200" smtClean="0">
              <a:solidFill>
                <a:srgbClr val="00008B"/>
              </a:solidFill>
              <a:latin typeface="Calibri - 30"/>
            </a:endParaRPr>
          </a:p>
          <a:p>
            <a:r>
              <a:rPr lang="en-CA" sz="2200" smtClean="0">
                <a:solidFill>
                  <a:srgbClr val="00008B"/>
                </a:solidFill>
                <a:latin typeface="Calibri - 30"/>
              </a:rPr>
              <a:t>2.</a:t>
            </a:r>
            <a:r>
              <a:rPr lang="en-CA" sz="2200" smtClean="0">
                <a:solidFill>
                  <a:srgbClr val="000000"/>
                </a:solidFill>
                <a:latin typeface="Calibri - 30"/>
              </a:rPr>
              <a:t> they  established </a:t>
            </a:r>
            <a:r>
              <a:rPr lang="en-CA" sz="2200" i="1" smtClean="0">
                <a:solidFill>
                  <a:srgbClr val="00008B"/>
                </a:solidFill>
                <a:latin typeface="Calibri - 30"/>
              </a:rPr>
              <a:t>trade relations</a:t>
            </a:r>
            <a:r>
              <a:rPr lang="en-CA" sz="2200" smtClean="0">
                <a:solidFill>
                  <a:srgbClr val="000000"/>
                </a:solidFill>
                <a:latin typeface="Calibri - 30"/>
              </a:rPr>
              <a:t> and  </a:t>
            </a:r>
            <a:r>
              <a:rPr lang="en-CA" sz="2200" smtClean="0">
                <a:solidFill>
                  <a:srgbClr val="00008B"/>
                </a:solidFill>
                <a:latin typeface="Calibri - 30"/>
              </a:rPr>
              <a:t>occasionally confronted each other</a:t>
            </a:r>
            <a:r>
              <a:rPr lang="en-CA" sz="2200" smtClean="0">
                <a:solidFill>
                  <a:srgbClr val="000000"/>
                </a:solidFill>
                <a:latin typeface="Calibri - 30"/>
              </a:rPr>
              <a:t> in armed conflicts.</a:t>
            </a:r>
          </a:p>
          <a:p>
            <a:endParaRPr lang="en-CA" sz="2200" smtClean="0">
              <a:solidFill>
                <a:srgbClr val="000000"/>
              </a:solidFill>
              <a:latin typeface="Calibri - 30"/>
            </a:endParaRPr>
          </a:p>
          <a:p>
            <a:r>
              <a:rPr lang="en-CA" sz="2200" smtClean="0">
                <a:solidFill>
                  <a:srgbClr val="000000"/>
                </a:solidFill>
                <a:latin typeface="Calibri - 30"/>
              </a:rPr>
              <a:t>Th</a:t>
            </a:r>
            <a:r>
              <a:rPr lang="en-CA" sz="2700" i="1" smtClean="0">
                <a:solidFill>
                  <a:srgbClr val="8B0000"/>
                </a:solidFill>
                <a:latin typeface="Calibri - 36"/>
              </a:rPr>
              <a:t>e population growth  of aboriginal peoples led them to:</a:t>
            </a:r>
          </a:p>
          <a:p>
            <a:endParaRPr lang="en-CA" sz="2700" i="1" smtClean="0">
              <a:solidFill>
                <a:srgbClr val="8B0000"/>
              </a:solidFill>
              <a:latin typeface="Calibri - 36"/>
            </a:endParaRPr>
          </a:p>
          <a:p>
            <a:r>
              <a:rPr lang="en-CA" sz="2700" i="1" smtClean="0">
                <a:solidFill>
                  <a:srgbClr val="8B0000"/>
                </a:solidFill>
                <a:latin typeface="Calibri - 36"/>
              </a:rPr>
              <a:t>1.</a:t>
            </a:r>
            <a:r>
              <a:rPr lang="en-CA" sz="2200" smtClean="0">
                <a:solidFill>
                  <a:srgbClr val="000000"/>
                </a:solidFill>
                <a:latin typeface="Calibri - 30"/>
              </a:rPr>
              <a:t> </a:t>
            </a:r>
            <a:r>
              <a:rPr lang="en-CA" sz="2200" smtClean="0">
                <a:solidFill>
                  <a:srgbClr val="00008B"/>
                </a:solidFill>
                <a:latin typeface="Calibri - 30"/>
              </a:rPr>
              <a:t>Gather together in hunting groups, bands and clans</a:t>
            </a:r>
            <a:r>
              <a:rPr lang="en-CA" sz="2200" smtClean="0">
                <a:solidFill>
                  <a:srgbClr val="000000"/>
                </a:solidFill>
                <a:latin typeface="Calibri - 30"/>
              </a:rPr>
              <a:t>, in the case of the Iroquoians, to found </a:t>
            </a:r>
            <a:r>
              <a:rPr lang="en-CA" sz="2200" smtClean="0">
                <a:solidFill>
                  <a:srgbClr val="00008B"/>
                </a:solidFill>
                <a:latin typeface="Calibri - 30"/>
              </a:rPr>
              <a:t>villages</a:t>
            </a:r>
            <a:r>
              <a:rPr lang="en-CA" sz="2200" smtClean="0">
                <a:solidFill>
                  <a:srgbClr val="000000"/>
                </a:solidFill>
                <a:latin typeface="Calibri - 30"/>
              </a:rPr>
              <a:t>.  </a:t>
            </a:r>
          </a:p>
          <a:p>
            <a:endParaRPr lang="en-CA" sz="2200" smtClean="0">
              <a:solidFill>
                <a:srgbClr val="000000"/>
              </a:solidFill>
              <a:latin typeface="Calibri - 30"/>
            </a:endParaRPr>
          </a:p>
          <a:p>
            <a:r>
              <a:rPr lang="en-CA" sz="2200" smtClean="0">
                <a:solidFill>
                  <a:srgbClr val="000000"/>
                </a:solidFill>
                <a:latin typeface="Calibri - 30"/>
              </a:rPr>
              <a:t>2.This growth also led to the development of a </a:t>
            </a:r>
            <a:r>
              <a:rPr lang="en-CA" sz="2200" smtClean="0">
                <a:solidFill>
                  <a:srgbClr val="00008B"/>
                </a:solidFill>
                <a:latin typeface="Calibri - 30"/>
              </a:rPr>
              <a:t>political structure. </a:t>
            </a:r>
          </a:p>
          <a:p>
            <a:endParaRPr lang="en-CA" sz="2200" smtClean="0">
              <a:solidFill>
                <a:srgbClr val="00008B"/>
              </a:solidFill>
              <a:latin typeface="Calibri - 30"/>
            </a:endParaRPr>
          </a:p>
          <a:p>
            <a:r>
              <a:rPr lang="en-CA" sz="2200" smtClean="0">
                <a:solidFill>
                  <a:srgbClr val="00008B"/>
                </a:solidFill>
                <a:latin typeface="Calibri - 30"/>
              </a:rPr>
              <a:t>3.</a:t>
            </a:r>
            <a:r>
              <a:rPr lang="en-CA" sz="2200" smtClean="0">
                <a:solidFill>
                  <a:srgbClr val="000000"/>
                </a:solidFill>
                <a:latin typeface="Calibri - 30"/>
              </a:rPr>
              <a:t> In addition to establishing </a:t>
            </a:r>
            <a:r>
              <a:rPr lang="en-CA" sz="2200" smtClean="0">
                <a:solidFill>
                  <a:srgbClr val="00008B"/>
                </a:solidFill>
                <a:latin typeface="Calibri - 30"/>
              </a:rPr>
              <a:t>complex political systems with chiefs and a council</a:t>
            </a:r>
            <a:r>
              <a:rPr lang="en-CA" sz="2200" smtClean="0">
                <a:solidFill>
                  <a:srgbClr val="000000"/>
                </a:solidFill>
                <a:latin typeface="Calibri - 30"/>
              </a:rPr>
              <a:t>, certain nations belonging to the Iroquoian family also formed a </a:t>
            </a:r>
            <a:r>
              <a:rPr lang="en-CA" sz="2200" smtClean="0">
                <a:solidFill>
                  <a:srgbClr val="00008B"/>
                </a:solidFill>
                <a:latin typeface="Calibri - 30"/>
              </a:rPr>
              <a:t>league or confederation.</a:t>
            </a:r>
            <a:r>
              <a:rPr lang="en-CA" sz="2200" smtClean="0">
                <a:solidFill>
                  <a:srgbClr val="000000"/>
                </a:solidFill>
                <a:latin typeface="Calibri - 30"/>
              </a:rPr>
              <a:t> </a:t>
            </a:r>
            <a:endParaRPr lang="en-CA" sz="2200">
              <a:solidFill>
                <a:srgbClr val="000000"/>
              </a:solidFill>
              <a:latin typeface="Calibri - 30"/>
            </a:endParaRPr>
          </a:p>
        </p:txBody>
      </p:sp>
    </p:spTree>
    <p:extLst>
      <p:ext uri="{BB962C8B-B14F-4D97-AF65-F5344CB8AC3E}">
        <p14:creationId xmlns:p14="http://schemas.microsoft.com/office/powerpoint/2010/main" val="3627197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49300" y="723900"/>
            <a:ext cx="5740400" cy="7109639"/>
          </a:xfrm>
          <a:prstGeom prst="rect">
            <a:avLst/>
          </a:prstGeom>
          <a:noFill/>
        </p:spPr>
        <p:txBody>
          <a:bodyPr vert="horz" rtlCol="0">
            <a:spAutoFit/>
          </a:bodyPr>
          <a:lstStyle/>
          <a:p>
            <a:r>
              <a:rPr lang="en-CA" sz="2200" smtClean="0">
                <a:solidFill>
                  <a:srgbClr val="000000"/>
                </a:solidFill>
                <a:latin typeface="Symbol - 30"/>
              </a:rPr>
              <a:t>·</a:t>
            </a:r>
            <a:r>
              <a:rPr lang="en-CA" sz="2200" smtClean="0">
                <a:solidFill>
                  <a:srgbClr val="000000"/>
                </a:solidFill>
                <a:latin typeface="Georgia - 30"/>
              </a:rPr>
              <a:t>Answer :</a:t>
            </a:r>
          </a:p>
          <a:p>
            <a:r>
              <a:rPr lang="en-CA" sz="2200" smtClean="0">
                <a:solidFill>
                  <a:srgbClr val="000000"/>
                </a:solidFill>
                <a:latin typeface="Georgia - 30"/>
              </a:rPr>
              <a:t>·The effects of migration on the growth of aboriginal population was that were constantly on the move and because more and more of them shared the territory, the different families and aboriginal nations that occupied the territory of present day Quebec came into contact, established trade relations a occasionally confronted each other in armed conflicts.</a:t>
            </a:r>
          </a:p>
          <a:p>
            <a:r>
              <a:rPr lang="en-CA" sz="2200" smtClean="0">
                <a:solidFill>
                  <a:srgbClr val="000000"/>
                </a:solidFill>
                <a:latin typeface="Georgia - 30"/>
              </a:rPr>
              <a:t>·The population growth  of aboriginal peoples led them to gather together in hunting groups, bands and clans, in the case of the Iroquoians, to found villages.  This growth also led to the development of a political structure. In addition to establishing complex political systems with chiefs and a council, certain nations belonging to the Iroquoian family also formed a league or confederation. </a:t>
            </a:r>
            <a:endParaRPr lang="en-CA" sz="2200">
              <a:solidFill>
                <a:srgbClr val="000000"/>
              </a:solidFill>
              <a:latin typeface="Georgia - 30"/>
            </a:endParaRPr>
          </a:p>
        </p:txBody>
      </p:sp>
    </p:spTree>
    <p:extLst>
      <p:ext uri="{BB962C8B-B14F-4D97-AF65-F5344CB8AC3E}">
        <p14:creationId xmlns:p14="http://schemas.microsoft.com/office/powerpoint/2010/main" val="257357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0200" y="1028700"/>
            <a:ext cx="8305800" cy="3831818"/>
          </a:xfrm>
          <a:prstGeom prst="rect">
            <a:avLst/>
          </a:prstGeom>
          <a:noFill/>
        </p:spPr>
        <p:txBody>
          <a:bodyPr vert="horz" rtlCol="0">
            <a:spAutoFit/>
          </a:bodyPr>
          <a:lstStyle/>
          <a:p>
            <a:r>
              <a:rPr lang="en-CA" sz="2700" smtClean="0">
                <a:solidFill>
                  <a:srgbClr val="00005E"/>
                </a:solidFill>
                <a:latin typeface="Symbol - 36"/>
              </a:rPr>
              <a:t>·</a:t>
            </a:r>
            <a:r>
              <a:rPr lang="en-CA" sz="2700" smtClean="0">
                <a:solidFill>
                  <a:srgbClr val="00005E"/>
                </a:solidFill>
                <a:latin typeface="Calibri - 36"/>
              </a:rPr>
              <a:t>Other Europeans had reached North America before the French – for resources and to scout.</a:t>
            </a:r>
          </a:p>
          <a:p>
            <a:endParaRPr lang="en-CA" sz="2700" smtClean="0">
              <a:solidFill>
                <a:srgbClr val="00005E"/>
              </a:solidFill>
              <a:latin typeface="Calibri - 36"/>
            </a:endParaRPr>
          </a:p>
          <a:p>
            <a:r>
              <a:rPr lang="en-CA" sz="2700" smtClean="0">
                <a:solidFill>
                  <a:srgbClr val="00005E"/>
                </a:solidFill>
                <a:latin typeface="Calibri - 36"/>
              </a:rPr>
              <a:t>·Scandinavians arrived in 1000 – stayed only 2/3 years as they were driven out by Aboriginal.</a:t>
            </a:r>
          </a:p>
          <a:p>
            <a:endParaRPr lang="en-CA" sz="2700" smtClean="0">
              <a:solidFill>
                <a:srgbClr val="00005E"/>
              </a:solidFill>
              <a:latin typeface="Calibri - 36"/>
            </a:endParaRPr>
          </a:p>
          <a:p>
            <a:r>
              <a:rPr lang="en-CA" sz="2700" smtClean="0">
                <a:solidFill>
                  <a:srgbClr val="00005E"/>
                </a:solidFill>
                <a:latin typeface="Calibri - 36"/>
              </a:rPr>
              <a:t>·In 1500, Europeans searched a new trade route to Asia – without success. They did notice large fish stocks off the coast of Newfoundland.</a:t>
            </a:r>
            <a:endParaRPr lang="en-CA" sz="2700">
              <a:solidFill>
                <a:srgbClr val="00005E"/>
              </a:solidFill>
              <a:latin typeface="Calibri - 36"/>
            </a:endParaRPr>
          </a:p>
        </p:txBody>
      </p:sp>
      <p:sp>
        <p:nvSpPr>
          <p:cNvPr id="3" name="TextBox 2"/>
          <p:cNvSpPr txBox="1"/>
          <p:nvPr/>
        </p:nvSpPr>
        <p:spPr>
          <a:xfrm>
            <a:off x="495300" y="165100"/>
            <a:ext cx="6146800" cy="600164"/>
          </a:xfrm>
          <a:prstGeom prst="rect">
            <a:avLst/>
          </a:prstGeom>
          <a:noFill/>
        </p:spPr>
        <p:txBody>
          <a:bodyPr vert="horz" rtlCol="0">
            <a:spAutoFit/>
          </a:bodyPr>
          <a:lstStyle/>
          <a:p>
            <a:r>
              <a:rPr lang="en-CA" sz="3300" u="sng" smtClean="0">
                <a:solidFill>
                  <a:srgbClr val="00005E"/>
                </a:solidFill>
                <a:latin typeface="Calibri - 44"/>
              </a:rPr>
              <a:t>Arrival of the Europeans</a:t>
            </a:r>
            <a:endParaRPr lang="en-CA" sz="3300" u="sng">
              <a:solidFill>
                <a:srgbClr val="00005E"/>
              </a:solidFill>
              <a:latin typeface="Calibri - 44"/>
            </a:endParaRP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2870200" y="3898900"/>
            <a:ext cx="3944493" cy="2633726"/>
          </a:xfrm>
          <a:prstGeom prst="rect">
            <a:avLst/>
          </a:prstGeom>
          <a:solidFill>
            <a:scrgbClr r="0" g="0" b="0">
              <a:alpha val="0"/>
            </a:scrgbClr>
          </a:solidFill>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rot="498600">
            <a:off x="6766941" y="4021455"/>
            <a:ext cx="3323717" cy="2437130"/>
          </a:xfrm>
          <a:prstGeom prst="rect">
            <a:avLst/>
          </a:prstGeom>
          <a:solidFill>
            <a:scrgbClr r="0" g="0" b="0">
              <a:alpha val="0"/>
            </a:scrgbClr>
          </a:solidFill>
        </p:spPr>
      </p:pic>
      <p:pic>
        <p:nvPicPr>
          <p:cNvPr id="6" name="Picture 5"/>
          <p:cNvPicPr>
            <a:picLocks/>
          </p:cNvPicPr>
          <p:nvPr/>
        </p:nvPicPr>
        <p:blipFill>
          <a:blip r:embed="rId5">
            <a:extLst>
              <a:ext uri="{28A0092B-C50C-407E-A947-70E740481C1C}">
                <a14:useLocalDpi xmlns:a14="http://schemas.microsoft.com/office/drawing/2010/main" val="0"/>
              </a:ext>
            </a:extLst>
          </a:blip>
          <a:stretch>
            <a:fillRect/>
          </a:stretch>
        </p:blipFill>
        <p:spPr>
          <a:xfrm rot="20213401">
            <a:off x="571500" y="4152900"/>
            <a:ext cx="2918968" cy="2200656"/>
          </a:xfrm>
          <a:prstGeom prst="rect">
            <a:avLst/>
          </a:prstGeom>
          <a:solidFill>
            <a:scrgbClr r="0" g="0" b="0">
              <a:alpha val="0"/>
            </a:scrgbClr>
          </a:solidFill>
        </p:spPr>
      </p:pic>
    </p:spTree>
    <p:extLst>
      <p:ext uri="{BB962C8B-B14F-4D97-AF65-F5344CB8AC3E}">
        <p14:creationId xmlns:p14="http://schemas.microsoft.com/office/powerpoint/2010/main" val="2345131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a:hlinkClick r:id="rId3"/>
          </p:cNvPr>
          <p:cNvSpPr txBox="1"/>
          <p:nvPr/>
        </p:nvSpPr>
        <p:spPr>
          <a:xfrm>
            <a:off x="406400" y="495300"/>
            <a:ext cx="5359400" cy="323165"/>
          </a:xfrm>
          <a:prstGeom prst="rect">
            <a:avLst/>
          </a:prstGeom>
          <a:noFill/>
        </p:spPr>
        <p:txBody>
          <a:bodyPr vert="horz" rtlCol="0">
            <a:spAutoFit/>
          </a:bodyPr>
          <a:lstStyle/>
          <a:p>
            <a:r>
              <a:rPr lang="en-CA" sz="1500" smtClean="0">
                <a:solidFill>
                  <a:srgbClr val="000000"/>
                </a:solidFill>
                <a:latin typeface="Times New Roman - 20"/>
              </a:rPr>
              <a:t>http://www.youtube.com/watch?v=gRi-UWi3Hsg</a:t>
            </a:r>
            <a:endParaRPr lang="en-CA" sz="1500">
              <a:solidFill>
                <a:srgbClr val="000000"/>
              </a:solidFill>
              <a:latin typeface="Times New Roman - 20"/>
            </a:endParaRPr>
          </a:p>
        </p:txBody>
      </p:sp>
      <p:sp>
        <p:nvSpPr>
          <p:cNvPr id="3" name="TextBox 2"/>
          <p:cNvSpPr txBox="1"/>
          <p:nvPr/>
        </p:nvSpPr>
        <p:spPr>
          <a:xfrm>
            <a:off x="977900" y="1104900"/>
            <a:ext cx="1117600" cy="292388"/>
          </a:xfrm>
          <a:prstGeom prst="rect">
            <a:avLst/>
          </a:prstGeom>
          <a:noFill/>
        </p:spPr>
        <p:txBody>
          <a:bodyPr vert="horz" rtlCol="0">
            <a:spAutoFit/>
          </a:bodyPr>
          <a:lstStyle/>
          <a:p>
            <a:r>
              <a:rPr lang="en-CA" sz="1300" smtClean="0">
                <a:solidFill>
                  <a:srgbClr val="8B0000"/>
                </a:solidFill>
                <a:latin typeface="Calibri Light - 18"/>
              </a:rPr>
              <a:t>0-3mins</a:t>
            </a:r>
            <a:endParaRPr lang="en-CA" sz="1300">
              <a:solidFill>
                <a:srgbClr val="8B0000"/>
              </a:solidFill>
              <a:latin typeface="Calibri Light - 18"/>
            </a:endParaRPr>
          </a:p>
        </p:txBody>
      </p:sp>
    </p:spTree>
    <p:extLst>
      <p:ext uri="{BB962C8B-B14F-4D97-AF65-F5344CB8AC3E}">
        <p14:creationId xmlns:p14="http://schemas.microsoft.com/office/powerpoint/2010/main" val="3229039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89000" y="508000"/>
            <a:ext cx="7797800" cy="3123932"/>
          </a:xfrm>
          <a:prstGeom prst="rect">
            <a:avLst/>
          </a:prstGeom>
          <a:noFill/>
        </p:spPr>
        <p:txBody>
          <a:bodyPr vert="horz" rtlCol="0">
            <a:spAutoFit/>
          </a:bodyPr>
          <a:lstStyle/>
          <a:p>
            <a:r>
              <a:rPr lang="en-CA" sz="1900" smtClean="0">
                <a:solidFill>
                  <a:srgbClr val="8B0000"/>
                </a:solidFill>
                <a:latin typeface="Calibri Light - 26"/>
              </a:rPr>
              <a:t>How did Cartier and Roberval attempt to create a settlement?</a:t>
            </a:r>
          </a:p>
          <a:p>
            <a:endParaRPr lang="en-CA" sz="1900" smtClean="0">
              <a:solidFill>
                <a:srgbClr val="8B0000"/>
              </a:solidFill>
              <a:latin typeface="Calibri Light - 26"/>
            </a:endParaRPr>
          </a:p>
          <a:p>
            <a:r>
              <a:rPr lang="en-CA" sz="1900" smtClean="0">
                <a:solidFill>
                  <a:srgbClr val="8B0000"/>
                </a:solidFill>
                <a:latin typeface="Calibri Light - 26"/>
              </a:rPr>
              <a:t>Were they successful? Explain why or why not ?</a:t>
            </a:r>
          </a:p>
          <a:p>
            <a:endParaRPr lang="en-CA" sz="1900" smtClean="0">
              <a:solidFill>
                <a:srgbClr val="8B0000"/>
              </a:solidFill>
              <a:latin typeface="Calibri Light - 26"/>
            </a:endParaRPr>
          </a:p>
          <a:p>
            <a:endParaRPr lang="en-CA" sz="1900" smtClean="0">
              <a:solidFill>
                <a:srgbClr val="8B0000"/>
              </a:solidFill>
              <a:latin typeface="Calibri Light - 26"/>
            </a:endParaRPr>
          </a:p>
          <a:p>
            <a:r>
              <a:rPr lang="en-CA" sz="1900" smtClean="0">
                <a:solidFill>
                  <a:srgbClr val="8B0000"/>
                </a:solidFill>
                <a:latin typeface="Calibri Light - 26"/>
              </a:rPr>
              <a:t>What was the most likely cause of the disappearance of the St Lawrence Iroquoians? </a:t>
            </a:r>
          </a:p>
          <a:p>
            <a:endParaRPr lang="en-CA" sz="1900" smtClean="0">
              <a:solidFill>
                <a:srgbClr val="8B0000"/>
              </a:solidFill>
              <a:latin typeface="Calibri Light - 26"/>
            </a:endParaRPr>
          </a:p>
          <a:p>
            <a:endParaRPr lang="en-CA" sz="1900" smtClean="0">
              <a:solidFill>
                <a:srgbClr val="8B0000"/>
              </a:solidFill>
              <a:latin typeface="Calibri Light - 26"/>
            </a:endParaRPr>
          </a:p>
          <a:p>
            <a:r>
              <a:rPr lang="en-CA" sz="1900" smtClean="0">
                <a:solidFill>
                  <a:srgbClr val="8B0000"/>
                </a:solidFill>
                <a:latin typeface="Calibri Light - 26"/>
              </a:rPr>
              <a:t>due friday read pg 21-22</a:t>
            </a:r>
            <a:endParaRPr lang="en-CA" sz="1900">
              <a:solidFill>
                <a:srgbClr val="8B0000"/>
              </a:solidFill>
              <a:latin typeface="Calibri Light - 26"/>
            </a:endParaRPr>
          </a:p>
        </p:txBody>
      </p:sp>
    </p:spTree>
    <p:extLst>
      <p:ext uri="{BB962C8B-B14F-4D97-AF65-F5344CB8AC3E}">
        <p14:creationId xmlns:p14="http://schemas.microsoft.com/office/powerpoint/2010/main" val="3525818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89000" y="508000"/>
            <a:ext cx="7797800" cy="3046988"/>
          </a:xfrm>
          <a:prstGeom prst="rect">
            <a:avLst/>
          </a:prstGeom>
          <a:noFill/>
        </p:spPr>
        <p:txBody>
          <a:bodyPr vert="horz" rtlCol="0">
            <a:spAutoFit/>
          </a:bodyPr>
          <a:lstStyle/>
          <a:p>
            <a:r>
              <a:rPr lang="en-CA" sz="1900" smtClean="0">
                <a:solidFill>
                  <a:srgbClr val="8B0000"/>
                </a:solidFill>
                <a:latin typeface="Calibri Light - 26"/>
              </a:rPr>
              <a:t>How did Cartier and Roberval attempt to create a settlement?</a:t>
            </a:r>
          </a:p>
          <a:p>
            <a:endParaRPr lang="en-CA" sz="1900" smtClean="0">
              <a:solidFill>
                <a:srgbClr val="8B0000"/>
              </a:solidFill>
              <a:latin typeface="Calibri Light - 26"/>
            </a:endParaRPr>
          </a:p>
          <a:p>
            <a:r>
              <a:rPr lang="en-CA" sz="1900" smtClean="0">
                <a:solidFill>
                  <a:srgbClr val="8B0000"/>
                </a:solidFill>
                <a:latin typeface="Calibri Light - 26"/>
              </a:rPr>
              <a:t>·</a:t>
            </a:r>
            <a:r>
              <a:rPr lang="en-CA" sz="1300" i="1" smtClean="0">
                <a:solidFill>
                  <a:srgbClr val="0000FF"/>
                </a:solidFill>
                <a:latin typeface="Calibri Light - 18"/>
              </a:rPr>
              <a:t>Cartier and Roberval attempted to create a settlement however it failed. </a:t>
            </a:r>
          </a:p>
          <a:p>
            <a:r>
              <a:rPr lang="en-CA" sz="1300" i="1" smtClean="0">
                <a:solidFill>
                  <a:srgbClr val="0000FF"/>
                </a:solidFill>
                <a:latin typeface="Calibri Light - 18"/>
              </a:rPr>
              <a:t>·Cartier was hired to help Roberval settle a total of 700 settlers in Stadacona ( qubec city). </a:t>
            </a:r>
          </a:p>
          <a:p>
            <a:endParaRPr lang="en-CA" sz="1300" i="1" smtClean="0">
              <a:solidFill>
                <a:srgbClr val="0000FF"/>
              </a:solidFill>
              <a:latin typeface="Calibri Light - 18"/>
            </a:endParaRPr>
          </a:p>
          <a:p>
            <a:r>
              <a:rPr lang="en-CA" sz="1300" i="1" smtClean="0">
                <a:solidFill>
                  <a:srgbClr val="0000FF"/>
                </a:solidFill>
                <a:latin typeface="Calibri Light - 18"/>
              </a:rPr>
              <a:t>We</a:t>
            </a:r>
            <a:r>
              <a:rPr lang="en-CA" sz="1900" smtClean="0">
                <a:solidFill>
                  <a:srgbClr val="8B0000"/>
                </a:solidFill>
                <a:latin typeface="Calibri Light - 26"/>
              </a:rPr>
              <a:t>re they successful? Explain why or why not ?</a:t>
            </a:r>
          </a:p>
          <a:p>
            <a:endParaRPr lang="en-CA" sz="1900" smtClean="0">
              <a:solidFill>
                <a:srgbClr val="8B0000"/>
              </a:solidFill>
              <a:latin typeface="Calibri Light - 26"/>
            </a:endParaRPr>
          </a:p>
          <a:p>
            <a:r>
              <a:rPr lang="en-CA" sz="1900" smtClean="0">
                <a:solidFill>
                  <a:srgbClr val="8B0000"/>
                </a:solidFill>
                <a:latin typeface="Calibri Light - 26"/>
              </a:rPr>
              <a:t>·</a:t>
            </a:r>
            <a:r>
              <a:rPr lang="en-CA" sz="1300" i="1" smtClean="0">
                <a:solidFill>
                  <a:srgbClr val="0000FF"/>
                </a:solidFill>
                <a:latin typeface="Calibri Light - 18"/>
              </a:rPr>
              <a:t>They were not successful at creating a settlement because </a:t>
            </a:r>
          </a:p>
          <a:p>
            <a:r>
              <a:rPr lang="en-CA" sz="1300" i="1" smtClean="0">
                <a:solidFill>
                  <a:srgbClr val="0000FF"/>
                </a:solidFill>
                <a:latin typeface="Calibri Light - 18"/>
              </a:rPr>
              <a:t>·Cartier however wanted to return to france with his 'gold and Dimonds ( fools gold and quartz)</a:t>
            </a:r>
          </a:p>
          <a:p>
            <a:r>
              <a:rPr lang="en-CA" sz="1300" i="1" smtClean="0">
                <a:solidFill>
                  <a:srgbClr val="0000FF"/>
                </a:solidFill>
                <a:latin typeface="Calibri Light - 18"/>
              </a:rPr>
              <a:t>·The little community of 700 settlers was hit by a harsh winter , food shortages and scurvy. </a:t>
            </a:r>
          </a:p>
          <a:p>
            <a:r>
              <a:rPr lang="en-CA" sz="1300" i="1" smtClean="0">
                <a:solidFill>
                  <a:srgbClr val="0000FF"/>
                </a:solidFill>
                <a:latin typeface="Calibri Light - 18"/>
              </a:rPr>
              <a:t>Roberval later left to return to france. </a:t>
            </a:r>
          </a:p>
          <a:p>
            <a:endParaRPr lang="en-CA" sz="1300" i="1">
              <a:solidFill>
                <a:srgbClr val="0000FF"/>
              </a:solidFill>
              <a:latin typeface="Calibri Light - 18"/>
            </a:endParaRPr>
          </a:p>
        </p:txBody>
      </p:sp>
      <p:sp>
        <p:nvSpPr>
          <p:cNvPr id="3" name="Freeform 2"/>
          <p:cNvSpPr/>
          <p:nvPr/>
        </p:nvSpPr>
        <p:spPr>
          <a:xfrm>
            <a:off x="407797" y="1345184"/>
            <a:ext cx="1482345" cy="104395"/>
          </a:xfrm>
          <a:custGeom>
            <a:avLst/>
            <a:gdLst/>
            <a:ahLst/>
            <a:cxnLst/>
            <a:rect l="0" t="0" r="0" b="0"/>
            <a:pathLst>
              <a:path w="1482345" h="104395">
                <a:moveTo>
                  <a:pt x="247015" y="0"/>
                </a:moveTo>
                <a:lnTo>
                  <a:pt x="1259840" y="0"/>
                </a:lnTo>
                <a:lnTo>
                  <a:pt x="1284605" y="381"/>
                </a:lnTo>
                <a:lnTo>
                  <a:pt x="1329055" y="1143"/>
                </a:lnTo>
                <a:lnTo>
                  <a:pt x="1371092" y="2921"/>
                </a:lnTo>
                <a:lnTo>
                  <a:pt x="1390904" y="3683"/>
                </a:lnTo>
                <a:lnTo>
                  <a:pt x="1425575" y="6350"/>
                </a:lnTo>
                <a:lnTo>
                  <a:pt x="1450213" y="9017"/>
                </a:lnTo>
                <a:lnTo>
                  <a:pt x="1462532" y="10668"/>
                </a:lnTo>
                <a:lnTo>
                  <a:pt x="1474978" y="13716"/>
                </a:lnTo>
                <a:lnTo>
                  <a:pt x="1479804" y="15494"/>
                </a:lnTo>
                <a:lnTo>
                  <a:pt x="1479804" y="16383"/>
                </a:lnTo>
                <a:lnTo>
                  <a:pt x="1482344" y="17272"/>
                </a:lnTo>
                <a:lnTo>
                  <a:pt x="1482344" y="86868"/>
                </a:lnTo>
                <a:lnTo>
                  <a:pt x="1479804" y="87884"/>
                </a:lnTo>
                <a:lnTo>
                  <a:pt x="1479804" y="88646"/>
                </a:lnTo>
                <a:lnTo>
                  <a:pt x="1474978" y="90424"/>
                </a:lnTo>
                <a:lnTo>
                  <a:pt x="1462532" y="93599"/>
                </a:lnTo>
                <a:lnTo>
                  <a:pt x="1438021" y="96520"/>
                </a:lnTo>
                <a:lnTo>
                  <a:pt x="1425575" y="97917"/>
                </a:lnTo>
                <a:lnTo>
                  <a:pt x="1390904" y="100330"/>
                </a:lnTo>
                <a:lnTo>
                  <a:pt x="1351280" y="102108"/>
                </a:lnTo>
                <a:lnTo>
                  <a:pt x="1329055" y="102870"/>
                </a:lnTo>
                <a:lnTo>
                  <a:pt x="1284605" y="103886"/>
                </a:lnTo>
                <a:lnTo>
                  <a:pt x="1259840" y="104267"/>
                </a:lnTo>
                <a:lnTo>
                  <a:pt x="1247648" y="104267"/>
                </a:lnTo>
                <a:lnTo>
                  <a:pt x="1235202" y="104394"/>
                </a:lnTo>
                <a:lnTo>
                  <a:pt x="247015" y="104394"/>
                </a:lnTo>
                <a:lnTo>
                  <a:pt x="232156" y="104267"/>
                </a:lnTo>
                <a:lnTo>
                  <a:pt x="219964" y="104267"/>
                </a:lnTo>
                <a:lnTo>
                  <a:pt x="195199" y="103886"/>
                </a:lnTo>
                <a:lnTo>
                  <a:pt x="150749" y="102870"/>
                </a:lnTo>
                <a:lnTo>
                  <a:pt x="108585" y="101346"/>
                </a:lnTo>
                <a:lnTo>
                  <a:pt x="89027" y="100330"/>
                </a:lnTo>
                <a:lnTo>
                  <a:pt x="54483" y="97917"/>
                </a:lnTo>
                <a:lnTo>
                  <a:pt x="29718" y="95250"/>
                </a:lnTo>
                <a:lnTo>
                  <a:pt x="17145" y="93599"/>
                </a:lnTo>
                <a:lnTo>
                  <a:pt x="5080" y="90424"/>
                </a:lnTo>
                <a:lnTo>
                  <a:pt x="0" y="88646"/>
                </a:lnTo>
                <a:lnTo>
                  <a:pt x="0" y="15494"/>
                </a:lnTo>
                <a:lnTo>
                  <a:pt x="5080" y="13716"/>
                </a:lnTo>
                <a:lnTo>
                  <a:pt x="17145" y="10668"/>
                </a:lnTo>
                <a:lnTo>
                  <a:pt x="42037" y="7620"/>
                </a:lnTo>
                <a:lnTo>
                  <a:pt x="54483" y="6350"/>
                </a:lnTo>
                <a:lnTo>
                  <a:pt x="89027" y="3683"/>
                </a:lnTo>
                <a:lnTo>
                  <a:pt x="128397" y="2159"/>
                </a:lnTo>
                <a:lnTo>
                  <a:pt x="150749" y="1143"/>
                </a:lnTo>
                <a:lnTo>
                  <a:pt x="195199" y="381"/>
                </a:lnTo>
                <a:lnTo>
                  <a:pt x="219964" y="0"/>
                </a:lnTo>
                <a:close/>
              </a:path>
            </a:pathLst>
          </a:custGeom>
          <a:solidFill>
            <a:srgbClr val="E6E6FA"/>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nvSpPr>
        <p:spPr>
          <a:xfrm>
            <a:off x="229997" y="3504184"/>
            <a:ext cx="795910" cy="41530"/>
          </a:xfrm>
          <a:custGeom>
            <a:avLst/>
            <a:gdLst/>
            <a:ahLst/>
            <a:cxnLst/>
            <a:rect l="0" t="0" r="0" b="0"/>
            <a:pathLst>
              <a:path w="795910" h="41530">
                <a:moveTo>
                  <a:pt x="132715" y="0"/>
                </a:moveTo>
                <a:lnTo>
                  <a:pt x="676529" y="0"/>
                </a:lnTo>
                <a:lnTo>
                  <a:pt x="689737" y="127"/>
                </a:lnTo>
                <a:lnTo>
                  <a:pt x="713613" y="508"/>
                </a:lnTo>
                <a:lnTo>
                  <a:pt x="736219" y="1143"/>
                </a:lnTo>
                <a:lnTo>
                  <a:pt x="746760" y="1524"/>
                </a:lnTo>
                <a:lnTo>
                  <a:pt x="765429" y="2540"/>
                </a:lnTo>
                <a:lnTo>
                  <a:pt x="778637" y="3556"/>
                </a:lnTo>
                <a:lnTo>
                  <a:pt x="785241" y="4191"/>
                </a:lnTo>
                <a:lnTo>
                  <a:pt x="791972" y="5461"/>
                </a:lnTo>
                <a:lnTo>
                  <a:pt x="794639" y="6223"/>
                </a:lnTo>
                <a:lnTo>
                  <a:pt x="794639" y="6477"/>
                </a:lnTo>
                <a:lnTo>
                  <a:pt x="795909" y="6985"/>
                </a:lnTo>
                <a:lnTo>
                  <a:pt x="795909" y="34671"/>
                </a:lnTo>
                <a:lnTo>
                  <a:pt x="794639" y="35052"/>
                </a:lnTo>
                <a:lnTo>
                  <a:pt x="794639" y="35306"/>
                </a:lnTo>
                <a:lnTo>
                  <a:pt x="791972" y="36068"/>
                </a:lnTo>
                <a:lnTo>
                  <a:pt x="785241" y="37338"/>
                </a:lnTo>
                <a:lnTo>
                  <a:pt x="772033" y="38481"/>
                </a:lnTo>
                <a:lnTo>
                  <a:pt x="765429" y="38989"/>
                </a:lnTo>
                <a:lnTo>
                  <a:pt x="746760" y="40005"/>
                </a:lnTo>
                <a:lnTo>
                  <a:pt x="725551" y="40640"/>
                </a:lnTo>
                <a:lnTo>
                  <a:pt x="713613" y="41021"/>
                </a:lnTo>
                <a:lnTo>
                  <a:pt x="689737" y="41402"/>
                </a:lnTo>
                <a:lnTo>
                  <a:pt x="676529" y="41529"/>
                </a:lnTo>
                <a:lnTo>
                  <a:pt x="669925" y="41529"/>
                </a:lnTo>
                <a:lnTo>
                  <a:pt x="663194" y="41529"/>
                </a:lnTo>
                <a:lnTo>
                  <a:pt x="132715" y="41529"/>
                </a:lnTo>
                <a:lnTo>
                  <a:pt x="124587" y="41529"/>
                </a:lnTo>
                <a:lnTo>
                  <a:pt x="118110" y="41529"/>
                </a:lnTo>
                <a:lnTo>
                  <a:pt x="104775" y="41402"/>
                </a:lnTo>
                <a:lnTo>
                  <a:pt x="80899" y="41021"/>
                </a:lnTo>
                <a:lnTo>
                  <a:pt x="58293" y="40386"/>
                </a:lnTo>
                <a:lnTo>
                  <a:pt x="47752" y="40005"/>
                </a:lnTo>
                <a:lnTo>
                  <a:pt x="29210" y="38989"/>
                </a:lnTo>
                <a:lnTo>
                  <a:pt x="15875" y="37973"/>
                </a:lnTo>
                <a:lnTo>
                  <a:pt x="9271" y="37338"/>
                </a:lnTo>
                <a:lnTo>
                  <a:pt x="2667" y="36068"/>
                </a:lnTo>
                <a:lnTo>
                  <a:pt x="0" y="35306"/>
                </a:lnTo>
                <a:lnTo>
                  <a:pt x="0" y="6223"/>
                </a:lnTo>
                <a:lnTo>
                  <a:pt x="2667" y="5461"/>
                </a:lnTo>
                <a:lnTo>
                  <a:pt x="9271" y="4191"/>
                </a:lnTo>
                <a:lnTo>
                  <a:pt x="22606" y="3048"/>
                </a:lnTo>
                <a:lnTo>
                  <a:pt x="29210" y="2540"/>
                </a:lnTo>
                <a:lnTo>
                  <a:pt x="47752" y="1524"/>
                </a:lnTo>
                <a:lnTo>
                  <a:pt x="68961" y="889"/>
                </a:lnTo>
                <a:lnTo>
                  <a:pt x="80899" y="508"/>
                </a:lnTo>
                <a:lnTo>
                  <a:pt x="104775" y="127"/>
                </a:lnTo>
                <a:lnTo>
                  <a:pt x="118110" y="0"/>
                </a:lnTo>
                <a:close/>
              </a:path>
            </a:pathLst>
          </a:custGeom>
          <a:solidFill>
            <a:srgbClr val="E6E6FA"/>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8013700" y="4584700"/>
            <a:ext cx="2301621" cy="1990725"/>
          </a:xfrm>
          <a:prstGeom prst="rect">
            <a:avLst/>
          </a:prstGeom>
          <a:solidFill>
            <a:scrgbClr r="0" g="0" b="0">
              <a:alpha val="0"/>
            </a:scrgbClr>
          </a:solidFill>
        </p:spPr>
      </p:pic>
      <p:pic>
        <p:nvPicPr>
          <p:cNvPr id="6" name="Picture 5"/>
          <p:cNvPicPr>
            <a:picLocks/>
          </p:cNvPicPr>
          <p:nvPr/>
        </p:nvPicPr>
        <p:blipFill>
          <a:blip r:embed="rId4">
            <a:extLst>
              <a:ext uri="{28A0092B-C50C-407E-A947-70E740481C1C}">
                <a14:useLocalDpi xmlns:a14="http://schemas.microsoft.com/office/drawing/2010/main" val="0"/>
              </a:ext>
            </a:extLst>
          </a:blip>
          <a:stretch>
            <a:fillRect/>
          </a:stretch>
        </p:blipFill>
        <p:spPr>
          <a:xfrm>
            <a:off x="9105900" y="228600"/>
            <a:ext cx="1369822" cy="2096897"/>
          </a:xfrm>
          <a:prstGeom prst="rect">
            <a:avLst/>
          </a:prstGeom>
          <a:solidFill>
            <a:scrgbClr r="0" g="0" b="0">
              <a:alpha val="0"/>
            </a:scrgbClr>
          </a:solidFill>
        </p:spPr>
      </p:pic>
      <p:pic>
        <p:nvPicPr>
          <p:cNvPr id="7" name="Picture 6"/>
          <p:cNvPicPr>
            <a:picLocks/>
          </p:cNvPicPr>
          <p:nvPr/>
        </p:nvPicPr>
        <p:blipFill>
          <a:blip r:embed="rId5">
            <a:extLst>
              <a:ext uri="{28A0092B-C50C-407E-A947-70E740481C1C}">
                <a14:useLocalDpi xmlns:a14="http://schemas.microsoft.com/office/drawing/2010/main" val="0"/>
              </a:ext>
            </a:extLst>
          </a:blip>
          <a:stretch>
            <a:fillRect/>
          </a:stretch>
        </p:blipFill>
        <p:spPr>
          <a:xfrm>
            <a:off x="8915400" y="2451100"/>
            <a:ext cx="1919351" cy="1420368"/>
          </a:xfrm>
          <a:prstGeom prst="rect">
            <a:avLst/>
          </a:prstGeom>
          <a:solidFill>
            <a:scrgbClr r="0" g="0" b="0">
              <a:alpha val="0"/>
            </a:scrgbClr>
          </a:solidFill>
        </p:spPr>
      </p:pic>
    </p:spTree>
    <p:extLst>
      <p:ext uri="{BB962C8B-B14F-4D97-AF65-F5344CB8AC3E}">
        <p14:creationId xmlns:p14="http://schemas.microsoft.com/office/powerpoint/2010/main" val="2491000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0"/>
            <a:ext cx="8966200" cy="3077766"/>
          </a:xfrm>
          <a:prstGeom prst="rect">
            <a:avLst/>
          </a:prstGeom>
          <a:noFill/>
        </p:spPr>
        <p:txBody>
          <a:bodyPr vert="horz" rtlCol="0">
            <a:spAutoFit/>
          </a:bodyPr>
          <a:lstStyle/>
          <a:p>
            <a:endParaRPr lang="en-CA" smtClean="0"/>
          </a:p>
          <a:p>
            <a:endParaRPr lang="en-CA" smtClean="0"/>
          </a:p>
          <a:p>
            <a:endParaRPr lang="en-CA" smtClean="0"/>
          </a:p>
          <a:p>
            <a:r>
              <a:rPr lang="en-CA" smtClean="0"/>
              <a:t>Wha</a:t>
            </a:r>
            <a:r>
              <a:rPr lang="en-CA" sz="1900" smtClean="0">
                <a:solidFill>
                  <a:srgbClr val="8B0000"/>
                </a:solidFill>
                <a:latin typeface="Calibri Light - 26"/>
              </a:rPr>
              <a:t>t was the most likely cause of the disappearance of the St Lawrence Iroquoians? </a:t>
            </a:r>
          </a:p>
          <a:p>
            <a:endParaRPr lang="en-CA" sz="1900" smtClean="0">
              <a:solidFill>
                <a:srgbClr val="8B0000"/>
              </a:solidFill>
              <a:latin typeface="Calibri Light - 26"/>
            </a:endParaRPr>
          </a:p>
          <a:p>
            <a:r>
              <a:rPr lang="en-CA" sz="1900" smtClean="0">
                <a:solidFill>
                  <a:srgbClr val="8B0000"/>
                </a:solidFill>
                <a:latin typeface="Calibri Light - 26"/>
              </a:rPr>
              <a:t>Th</a:t>
            </a:r>
            <a:r>
              <a:rPr lang="en-CA" sz="1900" smtClean="0">
                <a:solidFill>
                  <a:srgbClr val="0000FF"/>
                </a:solidFill>
                <a:latin typeface="Calibri Light - 26"/>
              </a:rPr>
              <a:t>e most likely cause of the dissaperance of the st lawrence Iroquoians was because of an</a:t>
            </a:r>
            <a:r>
              <a:rPr lang="en-CA" sz="1900" u="sng" smtClean="0">
                <a:solidFill>
                  <a:srgbClr val="0000FF"/>
                </a:solidFill>
                <a:latin typeface="Calibri Light - 26"/>
              </a:rPr>
              <a:t> </a:t>
            </a:r>
            <a:r>
              <a:rPr lang="en-CA" sz="1900" i="1" u="sng" smtClean="0">
                <a:solidFill>
                  <a:srgbClr val="0000FF"/>
                </a:solidFill>
                <a:latin typeface="Calibri Light - 26"/>
              </a:rPr>
              <a:t>increase in conflicts with other aboriginal nations</a:t>
            </a:r>
            <a:r>
              <a:rPr lang="en-CA" sz="1900" smtClean="0">
                <a:solidFill>
                  <a:srgbClr val="0000FF"/>
                </a:solidFill>
                <a:latin typeface="Calibri Light - 26"/>
              </a:rPr>
              <a:t>. THe iroquian were the europeans prefered tribe to trade with so this cause tensions with other tribes. </a:t>
            </a:r>
            <a:endParaRPr lang="en-CA" sz="1900">
              <a:solidFill>
                <a:srgbClr val="0000FF"/>
              </a:solidFill>
              <a:latin typeface="Calibri Light - 26"/>
            </a:endParaRPr>
          </a:p>
        </p:txBody>
      </p:sp>
      <p:sp>
        <p:nvSpPr>
          <p:cNvPr id="3" name="Freeform 2"/>
          <p:cNvSpPr/>
          <p:nvPr/>
        </p:nvSpPr>
        <p:spPr>
          <a:xfrm>
            <a:off x="115697" y="1662684"/>
            <a:ext cx="1252348" cy="16892"/>
          </a:xfrm>
          <a:custGeom>
            <a:avLst/>
            <a:gdLst/>
            <a:ahLst/>
            <a:cxnLst/>
            <a:rect l="0" t="0" r="0" b="0"/>
            <a:pathLst>
              <a:path w="1252348" h="16892">
                <a:moveTo>
                  <a:pt x="208661" y="0"/>
                </a:moveTo>
                <a:lnTo>
                  <a:pt x="1064387" y="0"/>
                </a:lnTo>
                <a:lnTo>
                  <a:pt x="1085469" y="0"/>
                </a:lnTo>
                <a:lnTo>
                  <a:pt x="1122934" y="254"/>
                </a:lnTo>
                <a:lnTo>
                  <a:pt x="1158367" y="508"/>
                </a:lnTo>
                <a:lnTo>
                  <a:pt x="1175131" y="635"/>
                </a:lnTo>
                <a:lnTo>
                  <a:pt x="1204468" y="1016"/>
                </a:lnTo>
                <a:lnTo>
                  <a:pt x="1225169" y="1524"/>
                </a:lnTo>
                <a:lnTo>
                  <a:pt x="1235710" y="1778"/>
                </a:lnTo>
                <a:lnTo>
                  <a:pt x="1246124" y="2286"/>
                </a:lnTo>
                <a:lnTo>
                  <a:pt x="1250315" y="2540"/>
                </a:lnTo>
                <a:lnTo>
                  <a:pt x="1250315" y="2667"/>
                </a:lnTo>
                <a:lnTo>
                  <a:pt x="1252347" y="2794"/>
                </a:lnTo>
                <a:lnTo>
                  <a:pt x="1252347" y="14097"/>
                </a:lnTo>
                <a:lnTo>
                  <a:pt x="1250315" y="14224"/>
                </a:lnTo>
                <a:lnTo>
                  <a:pt x="1250315" y="14351"/>
                </a:lnTo>
                <a:lnTo>
                  <a:pt x="1246124" y="14605"/>
                </a:lnTo>
                <a:lnTo>
                  <a:pt x="1235710" y="15113"/>
                </a:lnTo>
                <a:lnTo>
                  <a:pt x="1214882" y="15621"/>
                </a:lnTo>
                <a:lnTo>
                  <a:pt x="1204468" y="15875"/>
                </a:lnTo>
                <a:lnTo>
                  <a:pt x="1175131" y="16256"/>
                </a:lnTo>
                <a:lnTo>
                  <a:pt x="1141730" y="16510"/>
                </a:lnTo>
                <a:lnTo>
                  <a:pt x="1122934" y="16637"/>
                </a:lnTo>
                <a:lnTo>
                  <a:pt x="1085469" y="16891"/>
                </a:lnTo>
                <a:lnTo>
                  <a:pt x="1064387" y="16891"/>
                </a:lnTo>
                <a:lnTo>
                  <a:pt x="1054100" y="16891"/>
                </a:lnTo>
                <a:lnTo>
                  <a:pt x="1043686" y="16891"/>
                </a:lnTo>
                <a:lnTo>
                  <a:pt x="208661" y="16891"/>
                </a:lnTo>
                <a:lnTo>
                  <a:pt x="196088" y="16891"/>
                </a:lnTo>
                <a:lnTo>
                  <a:pt x="185801" y="16891"/>
                </a:lnTo>
                <a:lnTo>
                  <a:pt x="164846" y="16891"/>
                </a:lnTo>
                <a:lnTo>
                  <a:pt x="127381" y="16637"/>
                </a:lnTo>
                <a:lnTo>
                  <a:pt x="91821" y="16383"/>
                </a:lnTo>
                <a:lnTo>
                  <a:pt x="75184" y="16256"/>
                </a:lnTo>
                <a:lnTo>
                  <a:pt x="45974" y="15875"/>
                </a:lnTo>
                <a:lnTo>
                  <a:pt x="25019" y="15367"/>
                </a:lnTo>
                <a:lnTo>
                  <a:pt x="14605" y="15113"/>
                </a:lnTo>
                <a:lnTo>
                  <a:pt x="4318" y="14605"/>
                </a:lnTo>
                <a:lnTo>
                  <a:pt x="0" y="14351"/>
                </a:lnTo>
                <a:lnTo>
                  <a:pt x="0" y="2540"/>
                </a:lnTo>
                <a:lnTo>
                  <a:pt x="4318" y="2286"/>
                </a:lnTo>
                <a:lnTo>
                  <a:pt x="14605" y="1778"/>
                </a:lnTo>
                <a:lnTo>
                  <a:pt x="35560" y="1270"/>
                </a:lnTo>
                <a:lnTo>
                  <a:pt x="45974" y="1016"/>
                </a:lnTo>
                <a:lnTo>
                  <a:pt x="75184" y="635"/>
                </a:lnTo>
                <a:lnTo>
                  <a:pt x="108585" y="381"/>
                </a:lnTo>
                <a:lnTo>
                  <a:pt x="127381" y="254"/>
                </a:lnTo>
                <a:lnTo>
                  <a:pt x="164846" y="0"/>
                </a:lnTo>
                <a:lnTo>
                  <a:pt x="185801" y="0"/>
                </a:lnTo>
                <a:close/>
              </a:path>
            </a:pathLst>
          </a:custGeom>
          <a:solidFill>
            <a:srgbClr val="E6E6FA"/>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1562100" y="3987800"/>
            <a:ext cx="4049014" cy="2478532"/>
          </a:xfrm>
          <a:prstGeom prst="rect">
            <a:avLst/>
          </a:prstGeom>
          <a:solidFill>
            <a:scrgbClr r="0" g="0" b="0">
              <a:alpha val="0"/>
            </a:scrgbClr>
          </a:solidFill>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7010400" y="4254500"/>
            <a:ext cx="1473581" cy="1980438"/>
          </a:xfrm>
          <a:prstGeom prst="rect">
            <a:avLst/>
          </a:prstGeom>
          <a:solidFill>
            <a:scrgbClr r="0" g="0" b="0">
              <a:alpha val="0"/>
            </a:scrgbClr>
          </a:solidFill>
        </p:spPr>
      </p:pic>
    </p:spTree>
    <p:extLst>
      <p:ext uri="{BB962C8B-B14F-4D97-AF65-F5344CB8AC3E}">
        <p14:creationId xmlns:p14="http://schemas.microsoft.com/office/powerpoint/2010/main" val="3291549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7000" y="444500"/>
            <a:ext cx="9855200" cy="292388"/>
          </a:xfrm>
          <a:prstGeom prst="rect">
            <a:avLst/>
          </a:prstGeom>
          <a:noFill/>
        </p:spPr>
        <p:txBody>
          <a:bodyPr vert="horz" rtlCol="0">
            <a:spAutoFit/>
          </a:bodyPr>
          <a:lstStyle/>
          <a:p>
            <a:r>
              <a:rPr lang="en-CA" sz="1300" smtClean="0">
                <a:solidFill>
                  <a:srgbClr val="000000"/>
                </a:solidFill>
                <a:latin typeface="Kristen ITC - 18"/>
              </a:rPr>
              <a:t>Create a list of PUSH and PULL factors. Why would someone want to leave their country for another country?</a:t>
            </a:r>
            <a:endParaRPr lang="en-CA" sz="1300">
              <a:solidFill>
                <a:srgbClr val="000000"/>
              </a:solidFill>
              <a:latin typeface="Kristen ITC - 18"/>
            </a:endParaRPr>
          </a:p>
        </p:txBody>
      </p:sp>
      <p:sp>
        <p:nvSpPr>
          <p:cNvPr id="3" name="TextBox 2"/>
          <p:cNvSpPr txBox="1"/>
          <p:nvPr/>
        </p:nvSpPr>
        <p:spPr>
          <a:xfrm>
            <a:off x="660400" y="1308100"/>
            <a:ext cx="1219200" cy="292388"/>
          </a:xfrm>
          <a:prstGeom prst="rect">
            <a:avLst/>
          </a:prstGeom>
          <a:noFill/>
        </p:spPr>
        <p:txBody>
          <a:bodyPr vert="horz" rtlCol="0">
            <a:spAutoFit/>
          </a:bodyPr>
          <a:lstStyle/>
          <a:p>
            <a:r>
              <a:rPr lang="en-CA" sz="1300" smtClean="0">
                <a:solidFill>
                  <a:srgbClr val="FF0000"/>
                </a:solidFill>
                <a:latin typeface="Calibri Light - 18"/>
              </a:rPr>
              <a:t>Push factor </a:t>
            </a:r>
            <a:endParaRPr lang="en-CA" sz="1300">
              <a:solidFill>
                <a:srgbClr val="FF0000"/>
              </a:solidFill>
              <a:latin typeface="Calibri Light - 18"/>
            </a:endParaRPr>
          </a:p>
        </p:txBody>
      </p:sp>
      <p:sp>
        <p:nvSpPr>
          <p:cNvPr id="4" name="TextBox 3"/>
          <p:cNvSpPr txBox="1"/>
          <p:nvPr/>
        </p:nvSpPr>
        <p:spPr>
          <a:xfrm>
            <a:off x="4635500" y="1320800"/>
            <a:ext cx="1041400" cy="292388"/>
          </a:xfrm>
          <a:prstGeom prst="rect">
            <a:avLst/>
          </a:prstGeom>
          <a:noFill/>
        </p:spPr>
        <p:txBody>
          <a:bodyPr vert="horz" rtlCol="0">
            <a:spAutoFit/>
          </a:bodyPr>
          <a:lstStyle/>
          <a:p>
            <a:r>
              <a:rPr lang="en-CA" sz="1300" smtClean="0">
                <a:solidFill>
                  <a:srgbClr val="009300"/>
                </a:solidFill>
                <a:latin typeface="Calibri Light - 18"/>
              </a:rPr>
              <a:t>Pull factor</a:t>
            </a:r>
            <a:endParaRPr lang="en-CA" sz="1300">
              <a:solidFill>
                <a:srgbClr val="009300"/>
              </a:solidFill>
              <a:latin typeface="Calibri Light - 18"/>
            </a:endParaRPr>
          </a:p>
        </p:txBody>
      </p:sp>
    </p:spTree>
    <p:extLst>
      <p:ext uri="{BB962C8B-B14F-4D97-AF65-F5344CB8AC3E}">
        <p14:creationId xmlns:p14="http://schemas.microsoft.com/office/powerpoint/2010/main" val="630678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46100" y="647700"/>
            <a:ext cx="7975600" cy="646331"/>
          </a:xfrm>
          <a:prstGeom prst="rect">
            <a:avLst/>
          </a:prstGeom>
          <a:noFill/>
        </p:spPr>
        <p:txBody>
          <a:bodyPr vert="horz" rtlCol="0">
            <a:spAutoFit/>
          </a:bodyPr>
          <a:lstStyle/>
          <a:p>
            <a:r>
              <a:rPr lang="en-CA" i="1" smtClean="0">
                <a:solidFill>
                  <a:srgbClr val="8B0000"/>
                </a:solidFill>
                <a:latin typeface="Calibri - 24"/>
              </a:rPr>
              <a:t>How did France attempt to settle people in New France and make the population grow?</a:t>
            </a:r>
            <a:endParaRPr lang="en-CA" i="1">
              <a:solidFill>
                <a:srgbClr val="8B0000"/>
              </a:solidFill>
              <a:latin typeface="Calibri - 24"/>
            </a:endParaRPr>
          </a:p>
        </p:txBody>
      </p:sp>
      <p:grpSp>
        <p:nvGrpSpPr>
          <p:cNvPr id="15" name="Group 14"/>
          <p:cNvGrpSpPr/>
          <p:nvPr/>
        </p:nvGrpSpPr>
        <p:grpSpPr>
          <a:xfrm>
            <a:off x="0" y="4229100"/>
            <a:ext cx="10388600" cy="835279"/>
            <a:chOff x="0" y="4229100"/>
            <a:chExt cx="10388600" cy="835279"/>
          </a:xfrm>
        </p:grpSpPr>
        <p:cxnSp>
          <p:nvCxnSpPr>
            <p:cNvPr id="3" name="Straight Connector 2"/>
            <p:cNvCxnSpPr/>
            <p:nvPr/>
          </p:nvCxnSpPr>
          <p:spPr>
            <a:xfrm>
              <a:off x="2784348" y="5063236"/>
              <a:ext cx="7275576" cy="0"/>
            </a:xfrm>
            <a:prstGeom prst="line">
              <a:avLst/>
            </a:prstGeom>
            <a:ln w="355600" cap="flat" cmpd="sng" algn="ctr">
              <a:solidFill>
                <a:srgbClr val="0093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63800" y="4445000"/>
              <a:ext cx="914400" cy="338554"/>
            </a:xfrm>
            <a:prstGeom prst="rect">
              <a:avLst/>
            </a:prstGeom>
            <a:noFill/>
          </p:spPr>
          <p:txBody>
            <a:bodyPr vert="horz" rtlCol="0">
              <a:spAutoFit/>
            </a:bodyPr>
            <a:lstStyle/>
            <a:p>
              <a:r>
                <a:rPr lang="en-CA" sz="1600" b="1" smtClean="0">
                  <a:solidFill>
                    <a:srgbClr val="8B0000"/>
                  </a:solidFill>
                  <a:latin typeface="Calibri Light - 22"/>
                </a:rPr>
                <a:t>1608</a:t>
              </a:r>
              <a:endParaRPr lang="en-CA" sz="1600" b="1">
                <a:solidFill>
                  <a:srgbClr val="8B0000"/>
                </a:solidFill>
                <a:latin typeface="Calibri Light - 22"/>
              </a:endParaRPr>
            </a:p>
          </p:txBody>
        </p:sp>
        <p:sp>
          <p:nvSpPr>
            <p:cNvPr id="5" name="TextBox 4"/>
            <p:cNvSpPr txBox="1"/>
            <p:nvPr/>
          </p:nvSpPr>
          <p:spPr>
            <a:xfrm>
              <a:off x="4330700" y="4457700"/>
              <a:ext cx="787400" cy="292388"/>
            </a:xfrm>
            <a:prstGeom prst="rect">
              <a:avLst/>
            </a:prstGeom>
            <a:noFill/>
          </p:spPr>
          <p:txBody>
            <a:bodyPr vert="horz" rtlCol="0">
              <a:spAutoFit/>
            </a:bodyPr>
            <a:lstStyle/>
            <a:p>
              <a:r>
                <a:rPr lang="en-CA" sz="1300" smtClean="0">
                  <a:solidFill>
                    <a:srgbClr val="8B0000"/>
                  </a:solidFill>
                  <a:latin typeface="Calibri Light - 18"/>
                </a:rPr>
                <a:t>1640</a:t>
              </a:r>
              <a:endParaRPr lang="en-CA" sz="1300">
                <a:solidFill>
                  <a:srgbClr val="8B0000"/>
                </a:solidFill>
                <a:latin typeface="Calibri Light - 18"/>
              </a:endParaRPr>
            </a:p>
          </p:txBody>
        </p:sp>
        <p:sp>
          <p:nvSpPr>
            <p:cNvPr id="6" name="TextBox 5"/>
            <p:cNvSpPr txBox="1"/>
            <p:nvPr/>
          </p:nvSpPr>
          <p:spPr>
            <a:xfrm>
              <a:off x="5143500" y="4445000"/>
              <a:ext cx="787400" cy="292388"/>
            </a:xfrm>
            <a:prstGeom prst="rect">
              <a:avLst/>
            </a:prstGeom>
            <a:noFill/>
          </p:spPr>
          <p:txBody>
            <a:bodyPr vert="horz" rtlCol="0">
              <a:spAutoFit/>
            </a:bodyPr>
            <a:lstStyle/>
            <a:p>
              <a:r>
                <a:rPr lang="en-CA" sz="1300" smtClean="0">
                  <a:solidFill>
                    <a:srgbClr val="8B0000"/>
                  </a:solidFill>
                  <a:latin typeface="Calibri Light - 18"/>
                </a:rPr>
                <a:t>1660</a:t>
              </a:r>
              <a:endParaRPr lang="en-CA" sz="1300">
                <a:solidFill>
                  <a:srgbClr val="8B0000"/>
                </a:solidFill>
                <a:latin typeface="Calibri Light - 18"/>
              </a:endParaRPr>
            </a:p>
          </p:txBody>
        </p:sp>
        <p:sp>
          <p:nvSpPr>
            <p:cNvPr id="7" name="TextBox 6"/>
            <p:cNvSpPr txBox="1"/>
            <p:nvPr/>
          </p:nvSpPr>
          <p:spPr>
            <a:xfrm>
              <a:off x="6159500" y="4394200"/>
              <a:ext cx="787400" cy="292388"/>
            </a:xfrm>
            <a:prstGeom prst="rect">
              <a:avLst/>
            </a:prstGeom>
            <a:noFill/>
          </p:spPr>
          <p:txBody>
            <a:bodyPr vert="horz" rtlCol="0">
              <a:spAutoFit/>
            </a:bodyPr>
            <a:lstStyle/>
            <a:p>
              <a:r>
                <a:rPr lang="en-CA" sz="1300" smtClean="0">
                  <a:solidFill>
                    <a:srgbClr val="8B0000"/>
                  </a:solidFill>
                  <a:latin typeface="Calibri Light - 18"/>
                </a:rPr>
                <a:t>1680</a:t>
              </a:r>
              <a:endParaRPr lang="en-CA" sz="1300">
                <a:solidFill>
                  <a:srgbClr val="8B0000"/>
                </a:solidFill>
                <a:latin typeface="Calibri Light - 18"/>
              </a:endParaRPr>
            </a:p>
          </p:txBody>
        </p:sp>
        <p:sp>
          <p:nvSpPr>
            <p:cNvPr id="8" name="TextBox 7"/>
            <p:cNvSpPr txBox="1"/>
            <p:nvPr/>
          </p:nvSpPr>
          <p:spPr>
            <a:xfrm>
              <a:off x="7124700" y="4394200"/>
              <a:ext cx="787400" cy="292388"/>
            </a:xfrm>
            <a:prstGeom prst="rect">
              <a:avLst/>
            </a:prstGeom>
            <a:noFill/>
          </p:spPr>
          <p:txBody>
            <a:bodyPr vert="horz" rtlCol="0">
              <a:spAutoFit/>
            </a:bodyPr>
            <a:lstStyle/>
            <a:p>
              <a:r>
                <a:rPr lang="en-CA" sz="1300" smtClean="0">
                  <a:solidFill>
                    <a:srgbClr val="8B0000"/>
                  </a:solidFill>
                  <a:latin typeface="Calibri Light - 18"/>
                </a:rPr>
                <a:t>1700</a:t>
              </a:r>
              <a:endParaRPr lang="en-CA" sz="1300">
                <a:solidFill>
                  <a:srgbClr val="8B0000"/>
                </a:solidFill>
                <a:latin typeface="Calibri Light - 18"/>
              </a:endParaRPr>
            </a:p>
          </p:txBody>
        </p:sp>
        <p:sp>
          <p:nvSpPr>
            <p:cNvPr id="9" name="TextBox 8"/>
            <p:cNvSpPr txBox="1"/>
            <p:nvPr/>
          </p:nvSpPr>
          <p:spPr>
            <a:xfrm>
              <a:off x="8102600" y="4406900"/>
              <a:ext cx="787400" cy="292388"/>
            </a:xfrm>
            <a:prstGeom prst="rect">
              <a:avLst/>
            </a:prstGeom>
            <a:noFill/>
          </p:spPr>
          <p:txBody>
            <a:bodyPr vert="horz" rtlCol="0">
              <a:spAutoFit/>
            </a:bodyPr>
            <a:lstStyle/>
            <a:p>
              <a:r>
                <a:rPr lang="en-CA" sz="1300" smtClean="0">
                  <a:solidFill>
                    <a:srgbClr val="8B0000"/>
                  </a:solidFill>
                  <a:latin typeface="Calibri Light - 18"/>
                </a:rPr>
                <a:t>1740</a:t>
              </a:r>
              <a:endParaRPr lang="en-CA" sz="1300">
                <a:solidFill>
                  <a:srgbClr val="8B0000"/>
                </a:solidFill>
                <a:latin typeface="Calibri Light - 18"/>
              </a:endParaRPr>
            </a:p>
          </p:txBody>
        </p:sp>
        <p:sp>
          <p:nvSpPr>
            <p:cNvPr id="10" name="TextBox 9"/>
            <p:cNvSpPr txBox="1"/>
            <p:nvPr/>
          </p:nvSpPr>
          <p:spPr>
            <a:xfrm>
              <a:off x="9398000" y="4229100"/>
              <a:ext cx="990600" cy="369332"/>
            </a:xfrm>
            <a:prstGeom prst="rect">
              <a:avLst/>
            </a:prstGeom>
            <a:noFill/>
          </p:spPr>
          <p:txBody>
            <a:bodyPr vert="horz" rtlCol="0">
              <a:spAutoFit/>
            </a:bodyPr>
            <a:lstStyle/>
            <a:p>
              <a:r>
                <a:rPr lang="en-CA" b="1" smtClean="0">
                  <a:solidFill>
                    <a:srgbClr val="8B0000"/>
                  </a:solidFill>
                  <a:latin typeface="Calibri Light - 24"/>
                </a:rPr>
                <a:t>1760</a:t>
              </a:r>
              <a:endParaRPr lang="en-CA" b="1">
                <a:solidFill>
                  <a:srgbClr val="8B0000"/>
                </a:solidFill>
                <a:latin typeface="Calibri Light - 24"/>
              </a:endParaRPr>
            </a:p>
          </p:txBody>
        </p:sp>
        <p:sp>
          <p:nvSpPr>
            <p:cNvPr id="11" name="TextBox 10"/>
            <p:cNvSpPr txBox="1"/>
            <p:nvPr/>
          </p:nvSpPr>
          <p:spPr>
            <a:xfrm>
              <a:off x="3467100" y="4470400"/>
              <a:ext cx="787400" cy="292388"/>
            </a:xfrm>
            <a:prstGeom prst="rect">
              <a:avLst/>
            </a:prstGeom>
            <a:noFill/>
          </p:spPr>
          <p:txBody>
            <a:bodyPr vert="horz" rtlCol="0">
              <a:spAutoFit/>
            </a:bodyPr>
            <a:lstStyle/>
            <a:p>
              <a:r>
                <a:rPr lang="en-CA" sz="1300" smtClean="0">
                  <a:solidFill>
                    <a:srgbClr val="8B0000"/>
                  </a:solidFill>
                  <a:latin typeface="Calibri Light - 18"/>
                </a:rPr>
                <a:t>1620</a:t>
              </a:r>
              <a:endParaRPr lang="en-CA" sz="1300">
                <a:solidFill>
                  <a:srgbClr val="8B0000"/>
                </a:solidFill>
                <a:latin typeface="Calibri Light - 18"/>
              </a:endParaRPr>
            </a:p>
          </p:txBody>
        </p:sp>
        <p:cxnSp>
          <p:nvCxnSpPr>
            <p:cNvPr id="12" name="Straight Connector 11"/>
            <p:cNvCxnSpPr/>
            <p:nvPr/>
          </p:nvCxnSpPr>
          <p:spPr>
            <a:xfrm>
              <a:off x="172720" y="5064379"/>
              <a:ext cx="2468880" cy="0"/>
            </a:xfrm>
            <a:prstGeom prst="line">
              <a:avLst/>
            </a:prstGeom>
            <a:ln w="3556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4546600"/>
              <a:ext cx="838200" cy="292388"/>
            </a:xfrm>
            <a:prstGeom prst="rect">
              <a:avLst/>
            </a:prstGeom>
            <a:noFill/>
          </p:spPr>
          <p:txBody>
            <a:bodyPr vert="horz" rtlCol="0">
              <a:spAutoFit/>
            </a:bodyPr>
            <a:lstStyle/>
            <a:p>
              <a:r>
                <a:rPr lang="en-CA" sz="1300" smtClean="0">
                  <a:solidFill>
                    <a:srgbClr val="8B0000"/>
                  </a:solidFill>
                  <a:latin typeface="Calibri Light - 18"/>
                </a:rPr>
                <a:t>1530</a:t>
              </a:r>
              <a:endParaRPr lang="en-CA" sz="1300">
                <a:solidFill>
                  <a:srgbClr val="8B0000"/>
                </a:solidFill>
                <a:latin typeface="Calibri Light - 18"/>
              </a:endParaRPr>
            </a:p>
          </p:txBody>
        </p:sp>
        <p:sp>
          <p:nvSpPr>
            <p:cNvPr id="14" name="TextBox 13"/>
            <p:cNvSpPr txBox="1"/>
            <p:nvPr/>
          </p:nvSpPr>
          <p:spPr>
            <a:xfrm>
              <a:off x="596900" y="4521200"/>
              <a:ext cx="838200" cy="292388"/>
            </a:xfrm>
            <a:prstGeom prst="rect">
              <a:avLst/>
            </a:prstGeom>
            <a:noFill/>
          </p:spPr>
          <p:txBody>
            <a:bodyPr vert="horz" rtlCol="0">
              <a:spAutoFit/>
            </a:bodyPr>
            <a:lstStyle/>
            <a:p>
              <a:r>
                <a:rPr lang="en-CA" sz="1300" smtClean="0">
                  <a:solidFill>
                    <a:srgbClr val="8B0000"/>
                  </a:solidFill>
                  <a:latin typeface="Calibri Light - 18"/>
                </a:rPr>
                <a:t>1540</a:t>
              </a:r>
              <a:endParaRPr lang="en-CA" sz="1300">
                <a:solidFill>
                  <a:srgbClr val="8B0000"/>
                </a:solidFill>
                <a:latin typeface="Calibri Light - 18"/>
              </a:endParaRPr>
            </a:p>
          </p:txBody>
        </p:sp>
      </p:grpSp>
      <p:sp>
        <p:nvSpPr>
          <p:cNvPr id="16" name="TextBox 15"/>
          <p:cNvSpPr txBox="1"/>
          <p:nvPr/>
        </p:nvSpPr>
        <p:spPr>
          <a:xfrm rot="20520000">
            <a:off x="0" y="2857500"/>
            <a:ext cx="6324600" cy="292388"/>
          </a:xfrm>
          <a:prstGeom prst="rect">
            <a:avLst/>
          </a:prstGeom>
          <a:noFill/>
        </p:spPr>
        <p:txBody>
          <a:bodyPr vert="horz" rtlCol="0">
            <a:spAutoFit/>
          </a:bodyPr>
          <a:lstStyle/>
          <a:p>
            <a:r>
              <a:rPr lang="en-CA" sz="1300" smtClean="0">
                <a:solidFill>
                  <a:srgbClr val="8B0000"/>
                </a:solidFill>
                <a:latin typeface="Calibri Light - 18"/>
              </a:rPr>
              <a:t>Cartier and Roberval attempt to settle Stadacona (Quebec city).</a:t>
            </a:r>
            <a:endParaRPr lang="en-CA" sz="1300">
              <a:solidFill>
                <a:srgbClr val="8B0000"/>
              </a:solidFill>
              <a:latin typeface="Calibri Light - 18"/>
            </a:endParaRPr>
          </a:p>
        </p:txBody>
      </p:sp>
      <p:cxnSp>
        <p:nvCxnSpPr>
          <p:cNvPr id="17" name="Straight Connector 16"/>
          <p:cNvCxnSpPr/>
          <p:nvPr/>
        </p:nvCxnSpPr>
        <p:spPr>
          <a:xfrm flipV="1">
            <a:off x="495554" y="4194937"/>
            <a:ext cx="0" cy="86741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20400000">
            <a:off x="2336800" y="3289300"/>
            <a:ext cx="4978400" cy="292388"/>
          </a:xfrm>
          <a:prstGeom prst="rect">
            <a:avLst/>
          </a:prstGeom>
          <a:noFill/>
        </p:spPr>
        <p:txBody>
          <a:bodyPr vert="horz" rtlCol="0">
            <a:spAutoFit/>
          </a:bodyPr>
          <a:lstStyle/>
          <a:p>
            <a:r>
              <a:rPr lang="en-CA" sz="1300" smtClean="0">
                <a:solidFill>
                  <a:srgbClr val="8B0000"/>
                </a:solidFill>
                <a:latin typeface="Calibri Light - 18"/>
              </a:rPr>
              <a:t>Champlain founding of New France - Quebec city</a:t>
            </a:r>
            <a:endParaRPr lang="en-CA" sz="1300">
              <a:solidFill>
                <a:srgbClr val="8B0000"/>
              </a:solidFill>
              <a:latin typeface="Calibri Light - 18"/>
            </a:endParaRPr>
          </a:p>
        </p:txBody>
      </p:sp>
      <p:cxnSp>
        <p:nvCxnSpPr>
          <p:cNvPr id="19" name="Straight Connector 18"/>
          <p:cNvCxnSpPr/>
          <p:nvPr/>
        </p:nvCxnSpPr>
        <p:spPr>
          <a:xfrm flipV="1">
            <a:off x="2743581" y="4770247"/>
            <a:ext cx="0" cy="327406"/>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610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4000" y="1028700"/>
            <a:ext cx="8382000" cy="292388"/>
          </a:xfrm>
          <a:prstGeom prst="rect">
            <a:avLst/>
          </a:prstGeom>
          <a:noFill/>
        </p:spPr>
        <p:txBody>
          <a:bodyPr vert="horz" rtlCol="0">
            <a:spAutoFit/>
          </a:bodyPr>
          <a:lstStyle/>
          <a:p>
            <a:r>
              <a:rPr lang="en-CA" sz="1300" b="1" smtClean="0">
                <a:solidFill>
                  <a:srgbClr val="8B0000"/>
                </a:solidFill>
                <a:latin typeface="Calibri Light - 18"/>
              </a:rPr>
              <a:t>What is the difference between 1600's ( sixteen hundreds)  and 16th century?</a:t>
            </a:r>
            <a:endParaRPr lang="en-CA" sz="1300" b="1">
              <a:solidFill>
                <a:srgbClr val="8B0000"/>
              </a:solidFill>
              <a:latin typeface="Calibri Light - 18"/>
            </a:endParaRPr>
          </a:p>
        </p:txBody>
      </p:sp>
      <p:sp>
        <p:nvSpPr>
          <p:cNvPr id="3" name="TextBox 2"/>
          <p:cNvSpPr txBox="1"/>
          <p:nvPr/>
        </p:nvSpPr>
        <p:spPr>
          <a:xfrm>
            <a:off x="368300" y="1587500"/>
            <a:ext cx="2768600" cy="692497"/>
          </a:xfrm>
          <a:prstGeom prst="rect">
            <a:avLst/>
          </a:prstGeom>
          <a:noFill/>
        </p:spPr>
        <p:txBody>
          <a:bodyPr vert="horz" rtlCol="0">
            <a:spAutoFit/>
          </a:bodyPr>
          <a:lstStyle/>
          <a:p>
            <a:r>
              <a:rPr lang="en-CA" sz="1300" smtClean="0">
                <a:solidFill>
                  <a:srgbClr val="8B0000"/>
                </a:solidFill>
                <a:latin typeface="Calibri Light - 18"/>
              </a:rPr>
              <a:t>1600's = 1600 to 1699</a:t>
            </a:r>
          </a:p>
          <a:p>
            <a:endParaRPr lang="en-CA" sz="1300" smtClean="0">
              <a:solidFill>
                <a:srgbClr val="8B0000"/>
              </a:solidFill>
              <a:latin typeface="Calibri Light - 18"/>
            </a:endParaRPr>
          </a:p>
          <a:p>
            <a:r>
              <a:rPr lang="en-CA" sz="1300" smtClean="0">
                <a:solidFill>
                  <a:srgbClr val="8B0000"/>
                </a:solidFill>
                <a:latin typeface="Calibri Light - 18"/>
              </a:rPr>
              <a:t>16th century = 1500-1599</a:t>
            </a:r>
            <a:endParaRPr lang="en-CA" sz="1300">
              <a:solidFill>
                <a:srgbClr val="8B0000"/>
              </a:solidFill>
              <a:latin typeface="Calibri Light - 18"/>
            </a:endParaRPr>
          </a:p>
        </p:txBody>
      </p:sp>
      <p:grpSp>
        <p:nvGrpSpPr>
          <p:cNvPr id="12" name="Group 11"/>
          <p:cNvGrpSpPr/>
          <p:nvPr/>
        </p:nvGrpSpPr>
        <p:grpSpPr>
          <a:xfrm>
            <a:off x="415925" y="4133088"/>
            <a:ext cx="9275064" cy="176911"/>
            <a:chOff x="415925" y="4133088"/>
            <a:chExt cx="9275064" cy="176911"/>
          </a:xfrm>
        </p:grpSpPr>
        <p:cxnSp>
          <p:nvCxnSpPr>
            <p:cNvPr id="4" name="Straight Connector 3"/>
            <p:cNvCxnSpPr/>
            <p:nvPr/>
          </p:nvCxnSpPr>
          <p:spPr>
            <a:xfrm>
              <a:off x="415925" y="4309999"/>
              <a:ext cx="9275064" cy="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06297" y="4133088"/>
              <a:ext cx="0" cy="16814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389505" y="4159631"/>
              <a:ext cx="0" cy="14160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725926" y="4168394"/>
              <a:ext cx="0" cy="11506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5035804" y="4177284"/>
              <a:ext cx="8763" cy="11506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549136" y="4186174"/>
              <a:ext cx="0" cy="10617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841234" y="4186174"/>
              <a:ext cx="0" cy="9728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221851" y="4150741"/>
              <a:ext cx="0" cy="15049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2057400" y="3746500"/>
            <a:ext cx="812800" cy="292388"/>
          </a:xfrm>
          <a:prstGeom prst="rect">
            <a:avLst/>
          </a:prstGeom>
          <a:noFill/>
        </p:spPr>
        <p:txBody>
          <a:bodyPr vert="horz" rtlCol="0">
            <a:spAutoFit/>
          </a:bodyPr>
          <a:lstStyle/>
          <a:p>
            <a:r>
              <a:rPr lang="en-CA" sz="1300" smtClean="0">
                <a:solidFill>
                  <a:srgbClr val="8B0000"/>
                </a:solidFill>
                <a:latin typeface="Calibri Light - 18"/>
              </a:rPr>
              <a:t>1500</a:t>
            </a:r>
            <a:endParaRPr lang="en-CA" sz="1300">
              <a:solidFill>
                <a:srgbClr val="8B0000"/>
              </a:solidFill>
              <a:latin typeface="Calibri Light - 18"/>
            </a:endParaRPr>
          </a:p>
        </p:txBody>
      </p:sp>
      <p:sp>
        <p:nvSpPr>
          <p:cNvPr id="14" name="TextBox 13"/>
          <p:cNvSpPr txBox="1"/>
          <p:nvPr/>
        </p:nvSpPr>
        <p:spPr>
          <a:xfrm>
            <a:off x="3403600" y="3746500"/>
            <a:ext cx="812800" cy="292388"/>
          </a:xfrm>
          <a:prstGeom prst="rect">
            <a:avLst/>
          </a:prstGeom>
          <a:noFill/>
        </p:spPr>
        <p:txBody>
          <a:bodyPr vert="horz" rtlCol="0">
            <a:spAutoFit/>
          </a:bodyPr>
          <a:lstStyle/>
          <a:p>
            <a:r>
              <a:rPr lang="en-CA" sz="1300" smtClean="0">
                <a:solidFill>
                  <a:srgbClr val="8B0000"/>
                </a:solidFill>
                <a:latin typeface="Calibri Light - 18"/>
              </a:rPr>
              <a:t>1600</a:t>
            </a:r>
            <a:endParaRPr lang="en-CA" sz="1300">
              <a:solidFill>
                <a:srgbClr val="8B0000"/>
              </a:solidFill>
              <a:latin typeface="Calibri Light - 18"/>
            </a:endParaRPr>
          </a:p>
        </p:txBody>
      </p:sp>
      <p:sp>
        <p:nvSpPr>
          <p:cNvPr id="15" name="TextBox 14"/>
          <p:cNvSpPr txBox="1"/>
          <p:nvPr/>
        </p:nvSpPr>
        <p:spPr>
          <a:xfrm>
            <a:off x="4711700" y="3771900"/>
            <a:ext cx="812800" cy="292388"/>
          </a:xfrm>
          <a:prstGeom prst="rect">
            <a:avLst/>
          </a:prstGeom>
          <a:noFill/>
        </p:spPr>
        <p:txBody>
          <a:bodyPr vert="horz" rtlCol="0">
            <a:spAutoFit/>
          </a:bodyPr>
          <a:lstStyle/>
          <a:p>
            <a:r>
              <a:rPr lang="en-CA" sz="1300" smtClean="0">
                <a:solidFill>
                  <a:srgbClr val="8B0000"/>
                </a:solidFill>
                <a:latin typeface="Calibri Light - 18"/>
              </a:rPr>
              <a:t>1700</a:t>
            </a:r>
            <a:endParaRPr lang="en-CA" sz="1300">
              <a:solidFill>
                <a:srgbClr val="8B0000"/>
              </a:solidFill>
              <a:latin typeface="Calibri Light - 18"/>
            </a:endParaRPr>
          </a:p>
        </p:txBody>
      </p:sp>
      <p:sp>
        <p:nvSpPr>
          <p:cNvPr id="16" name="TextBox 15"/>
          <p:cNvSpPr txBox="1"/>
          <p:nvPr/>
        </p:nvSpPr>
        <p:spPr>
          <a:xfrm>
            <a:off x="6197600" y="3721100"/>
            <a:ext cx="812800" cy="292388"/>
          </a:xfrm>
          <a:prstGeom prst="rect">
            <a:avLst/>
          </a:prstGeom>
          <a:noFill/>
        </p:spPr>
        <p:txBody>
          <a:bodyPr vert="horz" rtlCol="0">
            <a:spAutoFit/>
          </a:bodyPr>
          <a:lstStyle/>
          <a:p>
            <a:r>
              <a:rPr lang="en-CA" sz="1300" smtClean="0">
                <a:solidFill>
                  <a:srgbClr val="8B0000"/>
                </a:solidFill>
                <a:latin typeface="Calibri Light - 18"/>
              </a:rPr>
              <a:t>1800</a:t>
            </a:r>
            <a:endParaRPr lang="en-CA" sz="1300">
              <a:solidFill>
                <a:srgbClr val="8B0000"/>
              </a:solidFill>
              <a:latin typeface="Calibri Light - 18"/>
            </a:endParaRPr>
          </a:p>
        </p:txBody>
      </p:sp>
      <p:sp>
        <p:nvSpPr>
          <p:cNvPr id="17" name="TextBox 16"/>
          <p:cNvSpPr txBox="1"/>
          <p:nvPr/>
        </p:nvSpPr>
        <p:spPr>
          <a:xfrm>
            <a:off x="7480300" y="3695700"/>
            <a:ext cx="812800" cy="292388"/>
          </a:xfrm>
          <a:prstGeom prst="rect">
            <a:avLst/>
          </a:prstGeom>
          <a:noFill/>
        </p:spPr>
        <p:txBody>
          <a:bodyPr vert="horz" rtlCol="0">
            <a:spAutoFit/>
          </a:bodyPr>
          <a:lstStyle/>
          <a:p>
            <a:r>
              <a:rPr lang="en-CA" sz="1300" smtClean="0">
                <a:solidFill>
                  <a:srgbClr val="8B0000"/>
                </a:solidFill>
                <a:latin typeface="Calibri Light - 18"/>
              </a:rPr>
              <a:t>1900</a:t>
            </a:r>
            <a:endParaRPr lang="en-CA" sz="1300">
              <a:solidFill>
                <a:srgbClr val="8B0000"/>
              </a:solidFill>
              <a:latin typeface="Calibri Light - 18"/>
            </a:endParaRPr>
          </a:p>
        </p:txBody>
      </p:sp>
      <p:sp>
        <p:nvSpPr>
          <p:cNvPr id="18" name="Freeform 17"/>
          <p:cNvSpPr/>
          <p:nvPr/>
        </p:nvSpPr>
        <p:spPr>
          <a:xfrm>
            <a:off x="6275197" y="1624584"/>
            <a:ext cx="2983866" cy="1220979"/>
          </a:xfrm>
          <a:custGeom>
            <a:avLst/>
            <a:gdLst/>
            <a:ahLst/>
            <a:cxnLst/>
            <a:rect l="0" t="0" r="0" b="0"/>
            <a:pathLst>
              <a:path w="2983866" h="1220979">
                <a:moveTo>
                  <a:pt x="497332" y="0"/>
                </a:moveTo>
                <a:lnTo>
                  <a:pt x="2536063" y="0"/>
                </a:lnTo>
                <a:lnTo>
                  <a:pt x="2585974" y="4191"/>
                </a:lnTo>
                <a:lnTo>
                  <a:pt x="2675382" y="14224"/>
                </a:lnTo>
                <a:lnTo>
                  <a:pt x="2759964" y="34671"/>
                </a:lnTo>
                <a:lnTo>
                  <a:pt x="2799715" y="44704"/>
                </a:lnTo>
                <a:lnTo>
                  <a:pt x="2869565" y="73279"/>
                </a:lnTo>
                <a:lnTo>
                  <a:pt x="2919095" y="105791"/>
                </a:lnTo>
                <a:lnTo>
                  <a:pt x="2944114" y="124079"/>
                </a:lnTo>
                <a:lnTo>
                  <a:pt x="2969133" y="160655"/>
                </a:lnTo>
                <a:lnTo>
                  <a:pt x="2978785" y="181229"/>
                </a:lnTo>
                <a:lnTo>
                  <a:pt x="2978785" y="191262"/>
                </a:lnTo>
                <a:lnTo>
                  <a:pt x="2983865" y="203454"/>
                </a:lnTo>
                <a:lnTo>
                  <a:pt x="2983865" y="1017524"/>
                </a:lnTo>
                <a:lnTo>
                  <a:pt x="2978785" y="1027684"/>
                </a:lnTo>
                <a:lnTo>
                  <a:pt x="2978785" y="1037971"/>
                </a:lnTo>
                <a:lnTo>
                  <a:pt x="2969133" y="1058164"/>
                </a:lnTo>
                <a:lnTo>
                  <a:pt x="2944114" y="1094740"/>
                </a:lnTo>
                <a:lnTo>
                  <a:pt x="2894584" y="1129411"/>
                </a:lnTo>
                <a:lnTo>
                  <a:pt x="2869565" y="1145667"/>
                </a:lnTo>
                <a:lnTo>
                  <a:pt x="2799715" y="1174242"/>
                </a:lnTo>
                <a:lnTo>
                  <a:pt x="2720213" y="1194562"/>
                </a:lnTo>
                <a:lnTo>
                  <a:pt x="2675382" y="1204722"/>
                </a:lnTo>
                <a:lnTo>
                  <a:pt x="2585974" y="1214882"/>
                </a:lnTo>
                <a:lnTo>
                  <a:pt x="2536063" y="1218946"/>
                </a:lnTo>
                <a:lnTo>
                  <a:pt x="2511552" y="1218946"/>
                </a:lnTo>
                <a:lnTo>
                  <a:pt x="2486533" y="1220978"/>
                </a:lnTo>
                <a:lnTo>
                  <a:pt x="497332" y="1220978"/>
                </a:lnTo>
                <a:lnTo>
                  <a:pt x="467233" y="1218946"/>
                </a:lnTo>
                <a:lnTo>
                  <a:pt x="442722" y="1218946"/>
                </a:lnTo>
                <a:lnTo>
                  <a:pt x="392811" y="1214882"/>
                </a:lnTo>
                <a:lnTo>
                  <a:pt x="303403" y="1204722"/>
                </a:lnTo>
                <a:lnTo>
                  <a:pt x="218821" y="1184275"/>
                </a:lnTo>
                <a:lnTo>
                  <a:pt x="179070" y="1174242"/>
                </a:lnTo>
                <a:lnTo>
                  <a:pt x="109601" y="1145667"/>
                </a:lnTo>
                <a:lnTo>
                  <a:pt x="59690" y="1113028"/>
                </a:lnTo>
                <a:lnTo>
                  <a:pt x="34671" y="1094740"/>
                </a:lnTo>
                <a:lnTo>
                  <a:pt x="10160" y="1058164"/>
                </a:lnTo>
                <a:lnTo>
                  <a:pt x="0" y="1037971"/>
                </a:lnTo>
                <a:lnTo>
                  <a:pt x="0" y="181229"/>
                </a:lnTo>
                <a:lnTo>
                  <a:pt x="10160" y="160655"/>
                </a:lnTo>
                <a:lnTo>
                  <a:pt x="34671" y="124079"/>
                </a:lnTo>
                <a:lnTo>
                  <a:pt x="84709" y="89535"/>
                </a:lnTo>
                <a:lnTo>
                  <a:pt x="109601" y="73279"/>
                </a:lnTo>
                <a:lnTo>
                  <a:pt x="179070" y="44704"/>
                </a:lnTo>
                <a:lnTo>
                  <a:pt x="258572" y="24384"/>
                </a:lnTo>
                <a:lnTo>
                  <a:pt x="303403" y="14224"/>
                </a:lnTo>
                <a:lnTo>
                  <a:pt x="392811" y="4191"/>
                </a:lnTo>
                <a:lnTo>
                  <a:pt x="442722" y="0"/>
                </a:lnTo>
                <a:close/>
              </a:path>
            </a:pathLst>
          </a:custGeom>
          <a:solidFill>
            <a:srgbClr val="E6E6FA"/>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Picture 18"/>
          <p:cNvPicPr>
            <a:picLocks/>
          </p:cNvPicPr>
          <p:nvPr/>
        </p:nvPicPr>
        <p:blipFill>
          <a:blip r:embed="rId3">
            <a:clrChange>
              <a:clrFrom>
                <a:srgbClr val="3C3C3C"/>
              </a:clrFrom>
              <a:clrTo>
                <a:srgbClr val="3C3C3C">
                  <a:alpha val="0"/>
                </a:srgbClr>
              </a:clrTo>
            </a:clrChange>
            <a:extLst>
              <a:ext uri="{28A0092B-C50C-407E-A947-70E740481C1C}">
                <a14:useLocalDpi xmlns:a14="http://schemas.microsoft.com/office/drawing/2010/main" val="0"/>
              </a:ext>
            </a:extLst>
          </a:blip>
          <a:stretch>
            <a:fillRect/>
          </a:stretch>
        </p:blipFill>
        <p:spPr>
          <a:xfrm>
            <a:off x="2095500" y="4457700"/>
            <a:ext cx="1917700" cy="952500"/>
          </a:xfrm>
          <a:prstGeom prst="rect">
            <a:avLst/>
          </a:prstGeom>
          <a:solidFill>
            <a:scrgbClr r="0" g="0" b="0">
              <a:alpha val="0"/>
            </a:scrgbClr>
          </a:solidFill>
        </p:spPr>
      </p:pic>
      <p:sp>
        <p:nvSpPr>
          <p:cNvPr id="20" name="TextBox 19"/>
          <p:cNvSpPr txBox="1"/>
          <p:nvPr/>
        </p:nvSpPr>
        <p:spPr>
          <a:xfrm>
            <a:off x="368300" y="3606800"/>
            <a:ext cx="1092200" cy="369332"/>
          </a:xfrm>
          <a:prstGeom prst="rect">
            <a:avLst/>
          </a:prstGeom>
          <a:noFill/>
        </p:spPr>
        <p:txBody>
          <a:bodyPr vert="horz" rtlCol="0">
            <a:spAutoFit/>
          </a:bodyPr>
          <a:lstStyle/>
          <a:p>
            <a:r>
              <a:rPr lang="en-CA" b="1" smtClean="0">
                <a:solidFill>
                  <a:srgbClr val="8B0000"/>
                </a:solidFill>
                <a:latin typeface="Calibri Light - 24"/>
              </a:rPr>
              <a:t>100's</a:t>
            </a:r>
            <a:endParaRPr lang="en-CA" b="1">
              <a:solidFill>
                <a:srgbClr val="8B0000"/>
              </a:solidFill>
              <a:latin typeface="Calibri Light - 24"/>
            </a:endParaRPr>
          </a:p>
        </p:txBody>
      </p:sp>
      <p:sp>
        <p:nvSpPr>
          <p:cNvPr id="21" name="TextBox 20"/>
          <p:cNvSpPr txBox="1"/>
          <p:nvPr/>
        </p:nvSpPr>
        <p:spPr>
          <a:xfrm>
            <a:off x="38100" y="4800600"/>
            <a:ext cx="1651000" cy="369332"/>
          </a:xfrm>
          <a:prstGeom prst="rect">
            <a:avLst/>
          </a:prstGeom>
          <a:noFill/>
        </p:spPr>
        <p:txBody>
          <a:bodyPr vert="horz" rtlCol="0">
            <a:spAutoFit/>
          </a:bodyPr>
          <a:lstStyle/>
          <a:p>
            <a:r>
              <a:rPr lang="en-CA" b="1" smtClean="0">
                <a:solidFill>
                  <a:srgbClr val="0000FF"/>
                </a:solidFill>
                <a:latin typeface="Calibri Light - 24"/>
              </a:rPr>
              <a:t>centuries</a:t>
            </a:r>
            <a:endParaRPr lang="en-CA" b="1">
              <a:solidFill>
                <a:srgbClr val="0000FF"/>
              </a:solidFill>
              <a:latin typeface="Calibri Light - 24"/>
            </a:endParaRPr>
          </a:p>
        </p:txBody>
      </p:sp>
      <p:pic>
        <p:nvPicPr>
          <p:cNvPr id="22" name="Picture 21"/>
          <p:cNvPicPr>
            <a:picLocks/>
          </p:cNvPicPr>
          <p:nvPr/>
        </p:nvPicPr>
        <p:blipFill>
          <a:blip r:embed="rId4">
            <a:clrChange>
              <a:clrFrom>
                <a:srgbClr val="3C3C3C"/>
              </a:clrFrom>
              <a:clrTo>
                <a:srgbClr val="3C3C3C">
                  <a:alpha val="0"/>
                </a:srgbClr>
              </a:clrTo>
            </a:clrChange>
            <a:extLst>
              <a:ext uri="{28A0092B-C50C-407E-A947-70E740481C1C}">
                <a14:useLocalDpi xmlns:a14="http://schemas.microsoft.com/office/drawing/2010/main" val="0"/>
              </a:ext>
            </a:extLst>
          </a:blip>
          <a:stretch>
            <a:fillRect/>
          </a:stretch>
        </p:blipFill>
        <p:spPr>
          <a:xfrm>
            <a:off x="2146300" y="3022600"/>
            <a:ext cx="1854200" cy="927100"/>
          </a:xfrm>
          <a:prstGeom prst="rect">
            <a:avLst/>
          </a:prstGeom>
          <a:solidFill>
            <a:scrgbClr r="0" g="0" b="0">
              <a:alpha val="0"/>
            </a:scrgbClr>
          </a:solidFill>
        </p:spPr>
      </p:pic>
      <p:pic>
        <p:nvPicPr>
          <p:cNvPr id="23" name="Picture 22"/>
          <p:cNvPicPr>
            <a:picLocks/>
          </p:cNvPicPr>
          <p:nvPr/>
        </p:nvPicPr>
        <p:blipFill>
          <a:blip r:embed="rId4">
            <a:clrChange>
              <a:clrFrom>
                <a:srgbClr val="3C3C3C"/>
              </a:clrFrom>
              <a:clrTo>
                <a:srgbClr val="3C3C3C">
                  <a:alpha val="0"/>
                </a:srgbClr>
              </a:clrTo>
            </a:clrChange>
            <a:extLst>
              <a:ext uri="{28A0092B-C50C-407E-A947-70E740481C1C}">
                <a14:useLocalDpi xmlns:a14="http://schemas.microsoft.com/office/drawing/2010/main" val="0"/>
              </a:ext>
            </a:extLst>
          </a:blip>
          <a:stretch>
            <a:fillRect/>
          </a:stretch>
        </p:blipFill>
        <p:spPr>
          <a:xfrm>
            <a:off x="3517900" y="2946400"/>
            <a:ext cx="1854200" cy="927100"/>
          </a:xfrm>
          <a:prstGeom prst="rect">
            <a:avLst/>
          </a:prstGeom>
          <a:solidFill>
            <a:scrgbClr r="0" g="0" b="0">
              <a:alpha val="0"/>
            </a:scrgbClr>
          </a:solidFill>
        </p:spPr>
      </p:pic>
      <p:pic>
        <p:nvPicPr>
          <p:cNvPr id="24" name="Picture 23"/>
          <p:cNvPicPr>
            <a:picLocks/>
          </p:cNvPicPr>
          <p:nvPr/>
        </p:nvPicPr>
        <p:blipFill>
          <a:blip r:embed="rId4">
            <a:clrChange>
              <a:clrFrom>
                <a:srgbClr val="3C3C3C"/>
              </a:clrFrom>
              <a:clrTo>
                <a:srgbClr val="3C3C3C">
                  <a:alpha val="0"/>
                </a:srgbClr>
              </a:clrTo>
            </a:clrChange>
            <a:extLst>
              <a:ext uri="{28A0092B-C50C-407E-A947-70E740481C1C}">
                <a14:useLocalDpi xmlns:a14="http://schemas.microsoft.com/office/drawing/2010/main" val="0"/>
              </a:ext>
            </a:extLst>
          </a:blip>
          <a:stretch>
            <a:fillRect/>
          </a:stretch>
        </p:blipFill>
        <p:spPr>
          <a:xfrm>
            <a:off x="4914900" y="2997200"/>
            <a:ext cx="1854200" cy="927100"/>
          </a:xfrm>
          <a:prstGeom prst="rect">
            <a:avLst/>
          </a:prstGeom>
          <a:solidFill>
            <a:scrgbClr r="0" g="0" b="0">
              <a:alpha val="0"/>
            </a:scrgbClr>
          </a:solidFill>
        </p:spPr>
      </p:pic>
      <p:pic>
        <p:nvPicPr>
          <p:cNvPr id="25" name="Picture 24"/>
          <p:cNvPicPr>
            <a:picLocks/>
          </p:cNvPicPr>
          <p:nvPr/>
        </p:nvPicPr>
        <p:blipFill>
          <a:blip r:embed="rId4">
            <a:clrChange>
              <a:clrFrom>
                <a:srgbClr val="3C3C3C"/>
              </a:clrFrom>
              <a:clrTo>
                <a:srgbClr val="3C3C3C">
                  <a:alpha val="0"/>
                </a:srgbClr>
              </a:clrTo>
            </a:clrChange>
            <a:extLst>
              <a:ext uri="{28A0092B-C50C-407E-A947-70E740481C1C}">
                <a14:useLocalDpi xmlns:a14="http://schemas.microsoft.com/office/drawing/2010/main" val="0"/>
              </a:ext>
            </a:extLst>
          </a:blip>
          <a:stretch>
            <a:fillRect/>
          </a:stretch>
        </p:blipFill>
        <p:spPr>
          <a:xfrm>
            <a:off x="6273800" y="2870200"/>
            <a:ext cx="1854200" cy="927100"/>
          </a:xfrm>
          <a:prstGeom prst="rect">
            <a:avLst/>
          </a:prstGeom>
          <a:solidFill>
            <a:scrgbClr r="0" g="0" b="0">
              <a:alpha val="0"/>
            </a:scrgbClr>
          </a:solidFill>
        </p:spPr>
      </p:pic>
      <p:pic>
        <p:nvPicPr>
          <p:cNvPr id="26" name="Picture 25"/>
          <p:cNvPicPr>
            <a:picLocks/>
          </p:cNvPicPr>
          <p:nvPr/>
        </p:nvPicPr>
        <p:blipFill>
          <a:blip r:embed="rId5">
            <a:clrChange>
              <a:clrFrom>
                <a:srgbClr val="3C3C3C"/>
              </a:clrFrom>
              <a:clrTo>
                <a:srgbClr val="3C3C3C">
                  <a:alpha val="0"/>
                </a:srgbClr>
              </a:clrTo>
            </a:clrChange>
            <a:extLst>
              <a:ext uri="{28A0092B-C50C-407E-A947-70E740481C1C}">
                <a14:useLocalDpi xmlns:a14="http://schemas.microsoft.com/office/drawing/2010/main" val="0"/>
              </a:ext>
            </a:extLst>
          </a:blip>
          <a:stretch>
            <a:fillRect/>
          </a:stretch>
        </p:blipFill>
        <p:spPr>
          <a:xfrm>
            <a:off x="3517900" y="4318000"/>
            <a:ext cx="1866900" cy="927100"/>
          </a:xfrm>
          <a:prstGeom prst="rect">
            <a:avLst/>
          </a:prstGeom>
          <a:solidFill>
            <a:scrgbClr r="0" g="0" b="0">
              <a:alpha val="0"/>
            </a:scrgbClr>
          </a:solidFill>
        </p:spPr>
      </p:pic>
      <p:pic>
        <p:nvPicPr>
          <p:cNvPr id="27" name="Picture 26"/>
          <p:cNvPicPr>
            <a:picLocks/>
          </p:cNvPicPr>
          <p:nvPr/>
        </p:nvPicPr>
        <p:blipFill>
          <a:blip r:embed="rId3">
            <a:clrChange>
              <a:clrFrom>
                <a:srgbClr val="3C3C3C"/>
              </a:clrFrom>
              <a:clrTo>
                <a:srgbClr val="3C3C3C">
                  <a:alpha val="0"/>
                </a:srgbClr>
              </a:clrTo>
            </a:clrChange>
            <a:extLst>
              <a:ext uri="{28A0092B-C50C-407E-A947-70E740481C1C}">
                <a14:useLocalDpi xmlns:a14="http://schemas.microsoft.com/office/drawing/2010/main" val="0"/>
              </a:ext>
            </a:extLst>
          </a:blip>
          <a:stretch>
            <a:fillRect/>
          </a:stretch>
        </p:blipFill>
        <p:spPr>
          <a:xfrm>
            <a:off x="6299200" y="4394200"/>
            <a:ext cx="1917700" cy="952500"/>
          </a:xfrm>
          <a:prstGeom prst="rect">
            <a:avLst/>
          </a:prstGeom>
          <a:solidFill>
            <a:scrgbClr r="0" g="0" b="0">
              <a:alpha val="0"/>
            </a:scrgbClr>
          </a:solidFill>
        </p:spPr>
      </p:pic>
      <p:pic>
        <p:nvPicPr>
          <p:cNvPr id="28" name="Picture 27"/>
          <p:cNvPicPr>
            <a:picLocks/>
          </p:cNvPicPr>
          <p:nvPr/>
        </p:nvPicPr>
        <p:blipFill>
          <a:blip r:embed="rId6">
            <a:clrChange>
              <a:clrFrom>
                <a:srgbClr val="3C3C3C"/>
              </a:clrFrom>
              <a:clrTo>
                <a:srgbClr val="3C3C3C">
                  <a:alpha val="0"/>
                </a:srgbClr>
              </a:clrTo>
            </a:clrChange>
            <a:extLst>
              <a:ext uri="{28A0092B-C50C-407E-A947-70E740481C1C}">
                <a14:useLocalDpi xmlns:a14="http://schemas.microsoft.com/office/drawing/2010/main" val="0"/>
              </a:ext>
            </a:extLst>
          </a:blip>
          <a:stretch>
            <a:fillRect/>
          </a:stretch>
        </p:blipFill>
        <p:spPr>
          <a:xfrm>
            <a:off x="4914900" y="4330700"/>
            <a:ext cx="1854200" cy="914400"/>
          </a:xfrm>
          <a:prstGeom prst="rect">
            <a:avLst/>
          </a:prstGeom>
          <a:solidFill>
            <a:scrgbClr r="0" g="0" b="0">
              <a:alpha val="0"/>
            </a:scrgbClr>
          </a:solidFill>
        </p:spPr>
      </p:pic>
      <p:sp>
        <p:nvSpPr>
          <p:cNvPr id="29" name="TextBox 28"/>
          <p:cNvSpPr txBox="1"/>
          <p:nvPr/>
        </p:nvSpPr>
        <p:spPr>
          <a:xfrm>
            <a:off x="2451100" y="5372100"/>
            <a:ext cx="1549400" cy="292388"/>
          </a:xfrm>
          <a:prstGeom prst="rect">
            <a:avLst/>
          </a:prstGeom>
          <a:noFill/>
        </p:spPr>
        <p:txBody>
          <a:bodyPr vert="horz" rtlCol="0">
            <a:spAutoFit/>
          </a:bodyPr>
          <a:lstStyle/>
          <a:p>
            <a:r>
              <a:rPr lang="en-CA" sz="1300" smtClean="0">
                <a:solidFill>
                  <a:srgbClr val="8B0000"/>
                </a:solidFill>
                <a:latin typeface="Calibri Light - 18"/>
              </a:rPr>
              <a:t>16th century</a:t>
            </a:r>
            <a:endParaRPr lang="en-CA" sz="1300">
              <a:solidFill>
                <a:srgbClr val="8B0000"/>
              </a:solidFill>
              <a:latin typeface="Calibri Light - 18"/>
            </a:endParaRPr>
          </a:p>
        </p:txBody>
      </p:sp>
      <p:sp>
        <p:nvSpPr>
          <p:cNvPr id="30" name="TextBox 29"/>
          <p:cNvSpPr txBox="1"/>
          <p:nvPr/>
        </p:nvSpPr>
        <p:spPr>
          <a:xfrm>
            <a:off x="2679700" y="2959100"/>
            <a:ext cx="965200" cy="292388"/>
          </a:xfrm>
          <a:prstGeom prst="rect">
            <a:avLst/>
          </a:prstGeom>
          <a:noFill/>
        </p:spPr>
        <p:txBody>
          <a:bodyPr vert="horz" rtlCol="0">
            <a:spAutoFit/>
          </a:bodyPr>
          <a:lstStyle/>
          <a:p>
            <a:r>
              <a:rPr lang="en-CA" sz="1300" smtClean="0">
                <a:solidFill>
                  <a:srgbClr val="8B0000"/>
                </a:solidFill>
                <a:latin typeface="Calibri Light - 18"/>
              </a:rPr>
              <a:t>1500's</a:t>
            </a:r>
            <a:endParaRPr lang="en-CA" sz="1300">
              <a:solidFill>
                <a:srgbClr val="8B0000"/>
              </a:solidFill>
              <a:latin typeface="Calibri Light - 18"/>
            </a:endParaRPr>
          </a:p>
        </p:txBody>
      </p:sp>
      <p:sp>
        <p:nvSpPr>
          <p:cNvPr id="31" name="TextBox 30"/>
          <p:cNvSpPr txBox="1"/>
          <p:nvPr/>
        </p:nvSpPr>
        <p:spPr>
          <a:xfrm>
            <a:off x="4140200" y="2946400"/>
            <a:ext cx="965200" cy="292388"/>
          </a:xfrm>
          <a:prstGeom prst="rect">
            <a:avLst/>
          </a:prstGeom>
          <a:noFill/>
        </p:spPr>
        <p:txBody>
          <a:bodyPr vert="horz" rtlCol="0">
            <a:spAutoFit/>
          </a:bodyPr>
          <a:lstStyle/>
          <a:p>
            <a:r>
              <a:rPr lang="en-CA" sz="1300" smtClean="0">
                <a:solidFill>
                  <a:srgbClr val="8B0000"/>
                </a:solidFill>
                <a:latin typeface="Calibri Light - 18"/>
              </a:rPr>
              <a:t>1600's</a:t>
            </a:r>
            <a:endParaRPr lang="en-CA" sz="1300">
              <a:solidFill>
                <a:srgbClr val="8B0000"/>
              </a:solidFill>
              <a:latin typeface="Calibri Light - 18"/>
            </a:endParaRPr>
          </a:p>
        </p:txBody>
      </p:sp>
      <p:sp>
        <p:nvSpPr>
          <p:cNvPr id="32" name="TextBox 31"/>
          <p:cNvSpPr txBox="1"/>
          <p:nvPr/>
        </p:nvSpPr>
        <p:spPr>
          <a:xfrm>
            <a:off x="4013200" y="5334000"/>
            <a:ext cx="1346200" cy="292388"/>
          </a:xfrm>
          <a:prstGeom prst="rect">
            <a:avLst/>
          </a:prstGeom>
          <a:noFill/>
        </p:spPr>
        <p:txBody>
          <a:bodyPr vert="horz" rtlCol="0">
            <a:spAutoFit/>
          </a:bodyPr>
          <a:lstStyle/>
          <a:p>
            <a:r>
              <a:rPr lang="en-CA" sz="1300" smtClean="0">
                <a:solidFill>
                  <a:srgbClr val="8B0000"/>
                </a:solidFill>
                <a:latin typeface="Calibri Light - 18"/>
              </a:rPr>
              <a:t>17 century</a:t>
            </a:r>
            <a:endParaRPr lang="en-CA" sz="1300">
              <a:solidFill>
                <a:srgbClr val="8B0000"/>
              </a:solidFill>
              <a:latin typeface="Calibri Light - 18"/>
            </a:endParaRPr>
          </a:p>
        </p:txBody>
      </p:sp>
      <p:sp>
        <p:nvSpPr>
          <p:cNvPr id="33" name="TextBox 32"/>
          <p:cNvSpPr txBox="1"/>
          <p:nvPr/>
        </p:nvSpPr>
        <p:spPr>
          <a:xfrm>
            <a:off x="5499100" y="2882900"/>
            <a:ext cx="914400" cy="292388"/>
          </a:xfrm>
          <a:prstGeom prst="rect">
            <a:avLst/>
          </a:prstGeom>
          <a:noFill/>
        </p:spPr>
        <p:txBody>
          <a:bodyPr vert="horz" rtlCol="0">
            <a:spAutoFit/>
          </a:bodyPr>
          <a:lstStyle/>
          <a:p>
            <a:r>
              <a:rPr lang="en-CA" sz="1300" smtClean="0">
                <a:solidFill>
                  <a:srgbClr val="8B0000"/>
                </a:solidFill>
                <a:latin typeface="Calibri Light - 18"/>
              </a:rPr>
              <a:t>1700s</a:t>
            </a:r>
            <a:endParaRPr lang="en-CA" sz="1300">
              <a:solidFill>
                <a:srgbClr val="8B0000"/>
              </a:solidFill>
              <a:latin typeface="Calibri Light - 18"/>
            </a:endParaRPr>
          </a:p>
        </p:txBody>
      </p:sp>
      <p:sp>
        <p:nvSpPr>
          <p:cNvPr id="34" name="TextBox 33"/>
          <p:cNvSpPr txBox="1"/>
          <p:nvPr/>
        </p:nvSpPr>
        <p:spPr>
          <a:xfrm>
            <a:off x="6972300" y="2959100"/>
            <a:ext cx="965200" cy="292388"/>
          </a:xfrm>
          <a:prstGeom prst="rect">
            <a:avLst/>
          </a:prstGeom>
          <a:noFill/>
        </p:spPr>
        <p:txBody>
          <a:bodyPr vert="horz" rtlCol="0">
            <a:spAutoFit/>
          </a:bodyPr>
          <a:lstStyle/>
          <a:p>
            <a:r>
              <a:rPr lang="en-CA" sz="1300" smtClean="0">
                <a:solidFill>
                  <a:srgbClr val="8B0000"/>
                </a:solidFill>
                <a:latin typeface="Calibri Light - 18"/>
              </a:rPr>
              <a:t>1800's</a:t>
            </a:r>
            <a:endParaRPr lang="en-CA" sz="1300">
              <a:solidFill>
                <a:srgbClr val="8B0000"/>
              </a:solidFill>
              <a:latin typeface="Calibri Light - 18"/>
            </a:endParaRPr>
          </a:p>
        </p:txBody>
      </p:sp>
      <p:sp>
        <p:nvSpPr>
          <p:cNvPr id="35" name="TextBox 34"/>
          <p:cNvSpPr txBox="1"/>
          <p:nvPr/>
        </p:nvSpPr>
        <p:spPr>
          <a:xfrm>
            <a:off x="5359400" y="5283200"/>
            <a:ext cx="1574800" cy="292388"/>
          </a:xfrm>
          <a:prstGeom prst="rect">
            <a:avLst/>
          </a:prstGeom>
          <a:noFill/>
        </p:spPr>
        <p:txBody>
          <a:bodyPr vert="horz" rtlCol="0">
            <a:spAutoFit/>
          </a:bodyPr>
          <a:lstStyle/>
          <a:p>
            <a:r>
              <a:rPr lang="en-CA" sz="1300" smtClean="0">
                <a:solidFill>
                  <a:srgbClr val="8B0000"/>
                </a:solidFill>
                <a:latin typeface="Calibri Light - 18"/>
              </a:rPr>
              <a:t>18 th century</a:t>
            </a:r>
            <a:endParaRPr lang="en-CA" sz="1300">
              <a:solidFill>
                <a:srgbClr val="8B0000"/>
              </a:solidFill>
              <a:latin typeface="Calibri Light - 18"/>
            </a:endParaRPr>
          </a:p>
        </p:txBody>
      </p:sp>
      <p:sp>
        <p:nvSpPr>
          <p:cNvPr id="36" name="TextBox 35"/>
          <p:cNvSpPr txBox="1"/>
          <p:nvPr/>
        </p:nvSpPr>
        <p:spPr>
          <a:xfrm>
            <a:off x="6921500" y="5321300"/>
            <a:ext cx="1524000" cy="292388"/>
          </a:xfrm>
          <a:prstGeom prst="rect">
            <a:avLst/>
          </a:prstGeom>
          <a:noFill/>
        </p:spPr>
        <p:txBody>
          <a:bodyPr vert="horz" rtlCol="0">
            <a:spAutoFit/>
          </a:bodyPr>
          <a:lstStyle/>
          <a:p>
            <a:r>
              <a:rPr lang="en-CA" sz="1300" smtClean="0">
                <a:solidFill>
                  <a:srgbClr val="8B0000"/>
                </a:solidFill>
                <a:latin typeface="Calibri Light - 18"/>
              </a:rPr>
              <a:t>19th century</a:t>
            </a:r>
            <a:endParaRPr lang="en-CA" sz="1300">
              <a:solidFill>
                <a:srgbClr val="8B0000"/>
              </a:solidFill>
              <a:latin typeface="Calibri Light - 18"/>
            </a:endParaRPr>
          </a:p>
        </p:txBody>
      </p:sp>
    </p:spTree>
    <p:extLst>
      <p:ext uri="{BB962C8B-B14F-4D97-AF65-F5344CB8AC3E}">
        <p14:creationId xmlns:p14="http://schemas.microsoft.com/office/powerpoint/2010/main" val="340379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1346200"/>
            <a:ext cx="8331200" cy="2631490"/>
          </a:xfrm>
          <a:prstGeom prst="rect">
            <a:avLst/>
          </a:prstGeom>
          <a:noFill/>
        </p:spPr>
        <p:txBody>
          <a:bodyPr vert="horz" rtlCol="0">
            <a:spAutoFit/>
          </a:bodyPr>
          <a:lstStyle/>
          <a:p>
            <a:r>
              <a:rPr lang="en-CA" sz="1500" smtClean="0">
                <a:solidFill>
                  <a:srgbClr val="0000FF"/>
                </a:solidFill>
                <a:latin typeface="Symbol - 20"/>
              </a:rPr>
              <a:t>·</a:t>
            </a:r>
            <a:r>
              <a:rPr lang="en-CA" sz="1500" smtClean="0">
                <a:solidFill>
                  <a:srgbClr val="0000FF"/>
                </a:solidFill>
                <a:latin typeface="Comic Sans MS - 20"/>
              </a:rPr>
              <a:t>Most European countries were building colonial empires. France wanted to be competitive.</a:t>
            </a:r>
          </a:p>
          <a:p>
            <a:r>
              <a:rPr lang="en-CA" sz="1500" smtClean="0">
                <a:solidFill>
                  <a:srgbClr val="0000FF"/>
                </a:solidFill>
                <a:latin typeface="Comic Sans MS - 20"/>
              </a:rPr>
              <a:t>·In 1534/1535 Jacques Cartier was ordered twice to find a suitable northwest passage. </a:t>
            </a:r>
          </a:p>
          <a:p>
            <a:r>
              <a:rPr lang="en-CA" sz="1500" smtClean="0">
                <a:solidFill>
                  <a:srgbClr val="0000FF"/>
                </a:solidFill>
                <a:latin typeface="Comic Sans MS - 20"/>
              </a:rPr>
              <a:t>·He found no precious metals, but good land for agriculture and stories from the Hochelaga people.</a:t>
            </a:r>
          </a:p>
          <a:p>
            <a:endParaRPr lang="en-CA" sz="1500" smtClean="0">
              <a:solidFill>
                <a:srgbClr val="0000FF"/>
              </a:solidFill>
              <a:latin typeface="Comic Sans MS - 20"/>
            </a:endParaRPr>
          </a:p>
          <a:p>
            <a:r>
              <a:rPr lang="en-CA" sz="1500" smtClean="0">
                <a:solidFill>
                  <a:srgbClr val="0000FF"/>
                </a:solidFill>
                <a:latin typeface="Comic Sans MS - 20"/>
              </a:rPr>
              <a:t>·Cartier returned in 1540 and settled in Stadacona. </a:t>
            </a:r>
          </a:p>
          <a:p>
            <a:endParaRPr lang="en-CA" sz="1500" smtClean="0">
              <a:solidFill>
                <a:srgbClr val="0000FF"/>
              </a:solidFill>
              <a:latin typeface="Comic Sans MS - 20"/>
            </a:endParaRPr>
          </a:p>
          <a:p>
            <a:r>
              <a:rPr lang="en-CA" sz="1500" smtClean="0">
                <a:solidFill>
                  <a:srgbClr val="0000FF"/>
                </a:solidFill>
                <a:latin typeface="Comic Sans MS - 20"/>
              </a:rPr>
              <a:t>·Returned to France with ‘gold’ &amp; ‘diamonds.’</a:t>
            </a:r>
          </a:p>
          <a:p>
            <a:endParaRPr lang="en-CA" sz="1500" smtClean="0">
              <a:solidFill>
                <a:srgbClr val="0000FF"/>
              </a:solidFill>
              <a:latin typeface="Comic Sans MS - 20"/>
            </a:endParaRPr>
          </a:p>
          <a:p>
            <a:r>
              <a:rPr lang="en-CA" sz="1500" smtClean="0">
                <a:solidFill>
                  <a:srgbClr val="0000FF"/>
                </a:solidFill>
                <a:latin typeface="Comic Sans MS - 20"/>
              </a:rPr>
              <a:t>·Roberval stayed on, but was forced out by climate and food shortage.</a:t>
            </a:r>
          </a:p>
          <a:p>
            <a:r>
              <a:rPr lang="en-CA" sz="1500" smtClean="0">
                <a:solidFill>
                  <a:srgbClr val="0000FF"/>
                </a:solidFill>
                <a:latin typeface="Comic Sans MS - 20"/>
              </a:rPr>
              <a:t>·France considered the territory their due to the crosses that were planted.</a:t>
            </a:r>
            <a:endParaRPr lang="en-CA" sz="1500">
              <a:solidFill>
                <a:srgbClr val="0000FF"/>
              </a:solidFill>
              <a:latin typeface="Comic Sans MS - 20"/>
            </a:endParaRPr>
          </a:p>
        </p:txBody>
      </p:sp>
      <p:sp>
        <p:nvSpPr>
          <p:cNvPr id="3" name="TextBox 2"/>
          <p:cNvSpPr txBox="1"/>
          <p:nvPr/>
        </p:nvSpPr>
        <p:spPr>
          <a:xfrm>
            <a:off x="355600" y="190500"/>
            <a:ext cx="5308600" cy="600164"/>
          </a:xfrm>
          <a:prstGeom prst="rect">
            <a:avLst/>
          </a:prstGeom>
          <a:noFill/>
        </p:spPr>
        <p:txBody>
          <a:bodyPr vert="horz" rtlCol="0">
            <a:spAutoFit/>
          </a:bodyPr>
          <a:lstStyle/>
          <a:p>
            <a:r>
              <a:rPr lang="en-CA" sz="3300" smtClean="0">
                <a:solidFill>
                  <a:srgbClr val="7B9899"/>
                </a:solidFill>
                <a:latin typeface="Georgia - 44"/>
              </a:rPr>
              <a:t>Cartier &amp; Roberval</a:t>
            </a:r>
            <a:endParaRPr lang="en-CA" sz="3300">
              <a:solidFill>
                <a:srgbClr val="7B9899"/>
              </a:solidFill>
              <a:latin typeface="Georgia - 44"/>
            </a:endParaRPr>
          </a:p>
        </p:txBody>
      </p:sp>
    </p:spTree>
    <p:extLst>
      <p:ext uri="{BB962C8B-B14F-4D97-AF65-F5344CB8AC3E}">
        <p14:creationId xmlns:p14="http://schemas.microsoft.com/office/powerpoint/2010/main" val="4139221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11200" y="165100"/>
            <a:ext cx="4521200" cy="600164"/>
          </a:xfrm>
          <a:prstGeom prst="rect">
            <a:avLst/>
          </a:prstGeom>
          <a:noFill/>
        </p:spPr>
        <p:txBody>
          <a:bodyPr vert="horz" rtlCol="0">
            <a:spAutoFit/>
          </a:bodyPr>
          <a:lstStyle/>
          <a:p>
            <a:r>
              <a:rPr lang="en-CA" sz="3300" smtClean="0">
                <a:solidFill>
                  <a:srgbClr val="7B9899"/>
                </a:solidFill>
                <a:latin typeface="Georgia - 44"/>
              </a:rPr>
              <a:t>Jacques Cartier</a:t>
            </a:r>
            <a:endParaRPr lang="en-CA" sz="3300">
              <a:solidFill>
                <a:srgbClr val="7B9899"/>
              </a:solidFill>
              <a:latin typeface="Georgia - 44"/>
            </a:endParaRPr>
          </a:p>
        </p:txBody>
      </p:sp>
      <p:sp>
        <p:nvSpPr>
          <p:cNvPr id="3" name="TextBox 2"/>
          <p:cNvSpPr txBox="1"/>
          <p:nvPr/>
        </p:nvSpPr>
        <p:spPr>
          <a:xfrm>
            <a:off x="596900" y="1028700"/>
            <a:ext cx="7924800" cy="2554545"/>
          </a:xfrm>
          <a:prstGeom prst="rect">
            <a:avLst/>
          </a:prstGeom>
          <a:noFill/>
        </p:spPr>
        <p:txBody>
          <a:bodyPr vert="horz" rtlCol="0">
            <a:spAutoFit/>
          </a:bodyPr>
          <a:lstStyle/>
          <a:p>
            <a:endParaRPr lang="en-CA" smtClean="0"/>
          </a:p>
          <a:p>
            <a:r>
              <a:rPr lang="en-CA" smtClean="0"/>
              <a:t>·</a:t>
            </a:r>
            <a:r>
              <a:rPr lang="en-CA" sz="1000" smtClean="0">
                <a:solidFill>
                  <a:srgbClr val="00008B"/>
                </a:solidFill>
                <a:latin typeface="Comic Sans MS - 14"/>
              </a:rPr>
              <a:t>A French navigator.</a:t>
            </a:r>
          </a:p>
          <a:p>
            <a:endParaRPr lang="en-CA" sz="1000" smtClean="0">
              <a:solidFill>
                <a:srgbClr val="00008B"/>
              </a:solidFill>
              <a:latin typeface="Comic Sans MS - 14"/>
            </a:endParaRPr>
          </a:p>
          <a:p>
            <a:r>
              <a:rPr lang="en-CA" sz="1000" smtClean="0">
                <a:solidFill>
                  <a:srgbClr val="00008B"/>
                </a:solidFill>
                <a:latin typeface="Comic Sans MS - 14"/>
              </a:rPr>
              <a:t>·Was sent by the King of France, François I, to the New World to discover gold and diamonds and a new route to Asia. </a:t>
            </a:r>
          </a:p>
          <a:p>
            <a:endParaRPr lang="en-CA" sz="1000" smtClean="0">
              <a:solidFill>
                <a:srgbClr val="00008B"/>
              </a:solidFill>
              <a:latin typeface="Comic Sans MS - 14"/>
            </a:endParaRPr>
          </a:p>
          <a:p>
            <a:r>
              <a:rPr lang="en-CA" sz="1000" smtClean="0">
                <a:solidFill>
                  <a:srgbClr val="00008B"/>
                </a:solidFill>
                <a:latin typeface="Comic Sans MS - 14"/>
              </a:rPr>
              <a:t>·Explored what became known as Newfoundland.</a:t>
            </a:r>
          </a:p>
          <a:p>
            <a:endParaRPr lang="en-CA" sz="1000" smtClean="0">
              <a:solidFill>
                <a:srgbClr val="00008B"/>
              </a:solidFill>
              <a:latin typeface="Comic Sans MS - 14"/>
            </a:endParaRPr>
          </a:p>
          <a:p>
            <a:r>
              <a:rPr lang="en-CA" sz="1000" smtClean="0">
                <a:solidFill>
                  <a:srgbClr val="00008B"/>
                </a:solidFill>
                <a:latin typeface="Comic Sans MS - 14"/>
              </a:rPr>
              <a:t>·The first explorer to map the St. Lawrence River.</a:t>
            </a:r>
          </a:p>
          <a:p>
            <a:endParaRPr lang="en-CA" sz="1000" smtClean="0">
              <a:solidFill>
                <a:srgbClr val="00008B"/>
              </a:solidFill>
              <a:latin typeface="Comic Sans MS - 14"/>
            </a:endParaRPr>
          </a:p>
          <a:p>
            <a:r>
              <a:rPr lang="en-CA" sz="1000" smtClean="0">
                <a:solidFill>
                  <a:srgbClr val="00008B"/>
                </a:solidFill>
                <a:latin typeface="Comic Sans MS - 14"/>
              </a:rPr>
              <a:t>·Discovered Prince Edward Island in 1534.</a:t>
            </a:r>
          </a:p>
          <a:p>
            <a:endParaRPr lang="en-CA" sz="1000" smtClean="0">
              <a:solidFill>
                <a:srgbClr val="00008B"/>
              </a:solidFill>
              <a:latin typeface="Comic Sans MS - 14"/>
            </a:endParaRPr>
          </a:p>
          <a:p>
            <a:r>
              <a:rPr lang="en-CA" sz="1000" smtClean="0">
                <a:solidFill>
                  <a:srgbClr val="00008B"/>
                </a:solidFill>
                <a:latin typeface="Comic Sans MS - 14"/>
              </a:rPr>
              <a:t>·Built a fort at Stadacona, where Quebec City is now located.</a:t>
            </a:r>
          </a:p>
          <a:p>
            <a:endParaRPr lang="en-CA" sz="1000" smtClean="0">
              <a:solidFill>
                <a:srgbClr val="00008B"/>
              </a:solidFill>
              <a:latin typeface="Comic Sans MS - 14"/>
            </a:endParaRPr>
          </a:p>
          <a:p>
            <a:r>
              <a:rPr lang="en-CA" sz="1000" smtClean="0">
                <a:solidFill>
                  <a:srgbClr val="00008B"/>
                </a:solidFill>
                <a:latin typeface="Comic Sans MS - 14"/>
              </a:rPr>
              <a:t>·Further up the St. Lawrence, he had Indian guides lead him to Hochelaga (Montreal).</a:t>
            </a:r>
            <a:endParaRPr lang="en-CA" sz="1000">
              <a:solidFill>
                <a:srgbClr val="00008B"/>
              </a:solidFill>
              <a:latin typeface="Comic Sans MS - 14"/>
            </a:endParaRP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7467600" y="2387600"/>
            <a:ext cx="1806321" cy="2208403"/>
          </a:xfrm>
          <a:prstGeom prst="rect">
            <a:avLst/>
          </a:prstGeom>
          <a:solidFill>
            <a:scrgbClr r="0" g="0" b="0">
              <a:alpha val="0"/>
            </a:scrgbClr>
          </a:solidFill>
        </p:spPr>
      </p:pic>
    </p:spTree>
    <p:extLst>
      <p:ext uri="{BB962C8B-B14F-4D97-AF65-F5344CB8AC3E}">
        <p14:creationId xmlns:p14="http://schemas.microsoft.com/office/powerpoint/2010/main" val="266522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1300" y="1409700"/>
            <a:ext cx="9220200" cy="1754326"/>
          </a:xfrm>
          <a:prstGeom prst="rect">
            <a:avLst/>
          </a:prstGeom>
          <a:noFill/>
        </p:spPr>
        <p:txBody>
          <a:bodyPr vert="horz" rtlCol="0">
            <a:spAutoFit/>
          </a:bodyPr>
          <a:lstStyle/>
          <a:p>
            <a:endParaRPr lang="en-CA" smtClean="0"/>
          </a:p>
          <a:p>
            <a:endParaRPr lang="en-CA" smtClean="0"/>
          </a:p>
          <a:p>
            <a:r>
              <a:rPr lang="en-CA" smtClean="0"/>
              <a:t>·</a:t>
            </a:r>
            <a:r>
              <a:rPr lang="en-CA" sz="1000" smtClean="0">
                <a:solidFill>
                  <a:srgbClr val="00008B"/>
                </a:solidFill>
                <a:latin typeface="Comic Sans MS - 14"/>
              </a:rPr>
              <a:t>Francis I of France gave Roberval a commission to settle the province of Canada and provide for the spread of the "Holy Catholic faith".  </a:t>
            </a:r>
          </a:p>
          <a:p>
            <a:endParaRPr lang="en-CA" sz="1000" smtClean="0">
              <a:solidFill>
                <a:srgbClr val="00008B"/>
              </a:solidFill>
              <a:latin typeface="Comic Sans MS - 14"/>
            </a:endParaRPr>
          </a:p>
          <a:p>
            <a:r>
              <a:rPr lang="en-CA" sz="1000" smtClean="0">
                <a:solidFill>
                  <a:srgbClr val="00008B"/>
                </a:solidFill>
                <a:latin typeface="Comic Sans MS - 14"/>
              </a:rPr>
              <a:t>·Jacques Cartier was hired to help, and was given Cartier to proceed to New France. Cartier did so in May 1541, and, with 500 colonists, built a fortified colony.</a:t>
            </a:r>
          </a:p>
          <a:p>
            <a:endParaRPr lang="en-CA" sz="1000" smtClean="0">
              <a:solidFill>
                <a:srgbClr val="00008B"/>
              </a:solidFill>
              <a:latin typeface="Comic Sans MS - 14"/>
            </a:endParaRPr>
          </a:p>
          <a:p>
            <a:r>
              <a:rPr lang="en-CA" sz="1000" smtClean="0">
                <a:solidFill>
                  <a:srgbClr val="00008B"/>
                </a:solidFill>
                <a:latin typeface="Comic Sans MS - 14"/>
              </a:rPr>
              <a:t>·Roberval with his three ships and 200 colonists set sail in April 1542, arriving June 8. Cartier, impatient to show the king the "gold and diamonds" he had found was already on his way home from Charlesbourg-Royal. </a:t>
            </a:r>
            <a:endParaRPr lang="en-CA" sz="1000">
              <a:solidFill>
                <a:srgbClr val="00008B"/>
              </a:solidFill>
              <a:latin typeface="Comic Sans MS - 14"/>
            </a:endParaRPr>
          </a:p>
        </p:txBody>
      </p:sp>
      <p:sp>
        <p:nvSpPr>
          <p:cNvPr id="3" name="TextBox 2"/>
          <p:cNvSpPr txBox="1"/>
          <p:nvPr/>
        </p:nvSpPr>
        <p:spPr>
          <a:xfrm>
            <a:off x="254000" y="889000"/>
            <a:ext cx="5842000" cy="1107996"/>
          </a:xfrm>
          <a:prstGeom prst="rect">
            <a:avLst/>
          </a:prstGeom>
          <a:noFill/>
        </p:spPr>
        <p:txBody>
          <a:bodyPr vert="horz" rtlCol="0">
            <a:spAutoFit/>
          </a:bodyPr>
          <a:lstStyle/>
          <a:p>
            <a:r>
              <a:rPr lang="fr-FR" sz="3300" smtClean="0">
                <a:solidFill>
                  <a:srgbClr val="7B9899"/>
                </a:solidFill>
                <a:latin typeface="Georgia - 44"/>
              </a:rPr>
              <a:t>Jean-Francois De LaRocque De Roberval</a:t>
            </a:r>
            <a:endParaRPr lang="en-CA" sz="3300">
              <a:solidFill>
                <a:srgbClr val="7B9899"/>
              </a:solidFill>
              <a:latin typeface="Georgia - 44"/>
            </a:endParaRP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7042150" y="38100"/>
            <a:ext cx="1495425" cy="1865249"/>
          </a:xfrm>
          <a:prstGeom prst="rect">
            <a:avLst/>
          </a:prstGeom>
          <a:solidFill>
            <a:scrgbClr r="0" g="0" b="0">
              <a:alpha val="0"/>
            </a:scrgbClr>
          </a:solidFill>
        </p:spPr>
      </p:pic>
    </p:spTree>
    <p:extLst>
      <p:ext uri="{BB962C8B-B14F-4D97-AF65-F5344CB8AC3E}">
        <p14:creationId xmlns:p14="http://schemas.microsoft.com/office/powerpoint/2010/main" val="5202714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9400" y="558800"/>
            <a:ext cx="6527800" cy="600164"/>
          </a:xfrm>
          <a:prstGeom prst="rect">
            <a:avLst/>
          </a:prstGeom>
          <a:noFill/>
        </p:spPr>
        <p:txBody>
          <a:bodyPr vert="horz" rtlCol="0">
            <a:spAutoFit/>
          </a:bodyPr>
          <a:lstStyle/>
          <a:p>
            <a:r>
              <a:rPr lang="en-CA" sz="3300" smtClean="0">
                <a:solidFill>
                  <a:srgbClr val="7B9899"/>
                </a:solidFill>
                <a:latin typeface="Georgia - 44"/>
              </a:rPr>
              <a:t>Class Work/Homework</a:t>
            </a:r>
            <a:endParaRPr lang="en-CA" sz="3300">
              <a:solidFill>
                <a:srgbClr val="7B9899"/>
              </a:solidFill>
              <a:latin typeface="Georgia - 44"/>
            </a:endParaRPr>
          </a:p>
        </p:txBody>
      </p:sp>
      <p:sp>
        <p:nvSpPr>
          <p:cNvPr id="3" name="TextBox 2"/>
          <p:cNvSpPr txBox="1"/>
          <p:nvPr/>
        </p:nvSpPr>
        <p:spPr>
          <a:xfrm>
            <a:off x="736600" y="2641600"/>
            <a:ext cx="7162800" cy="923330"/>
          </a:xfrm>
          <a:prstGeom prst="rect">
            <a:avLst/>
          </a:prstGeom>
          <a:noFill/>
        </p:spPr>
        <p:txBody>
          <a:bodyPr vert="horz" rtlCol="0">
            <a:spAutoFit/>
          </a:bodyPr>
          <a:lstStyle/>
          <a:p>
            <a:r>
              <a:rPr lang="en-CA" sz="2700" smtClean="0">
                <a:solidFill>
                  <a:srgbClr val="000000"/>
                </a:solidFill>
                <a:latin typeface="Symbol - 36"/>
              </a:rPr>
              <a:t>·</a:t>
            </a:r>
            <a:r>
              <a:rPr lang="en-CA" sz="2700" smtClean="0">
                <a:solidFill>
                  <a:srgbClr val="000000"/>
                </a:solidFill>
                <a:latin typeface="Georgia - 36"/>
              </a:rPr>
              <a:t>Read pages 26-27.</a:t>
            </a:r>
          </a:p>
          <a:p>
            <a:r>
              <a:rPr lang="en-CA" sz="2700" smtClean="0">
                <a:solidFill>
                  <a:srgbClr val="000000"/>
                </a:solidFill>
                <a:latin typeface="Georgia - 36"/>
              </a:rPr>
              <a:t>·</a:t>
            </a:r>
            <a:r>
              <a:rPr lang="fr-FR" sz="2700" smtClean="0">
                <a:solidFill>
                  <a:srgbClr val="000000"/>
                </a:solidFill>
                <a:latin typeface="Georgia - 36"/>
              </a:rPr>
              <a:t>Interpretation Question 1 to 4.</a:t>
            </a:r>
            <a:endParaRPr lang="en-CA" sz="2700">
              <a:solidFill>
                <a:srgbClr val="000000"/>
              </a:solidFill>
              <a:latin typeface="Georgia - 36"/>
            </a:endParaRPr>
          </a:p>
        </p:txBody>
      </p:sp>
    </p:spTree>
    <p:extLst>
      <p:ext uri="{BB962C8B-B14F-4D97-AF65-F5344CB8AC3E}">
        <p14:creationId xmlns:p14="http://schemas.microsoft.com/office/powerpoint/2010/main" val="722103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71500" y="457200"/>
            <a:ext cx="5283200" cy="5447645"/>
          </a:xfrm>
          <a:prstGeom prst="rect">
            <a:avLst/>
          </a:prstGeom>
          <a:noFill/>
        </p:spPr>
        <p:txBody>
          <a:bodyPr vert="horz" rtlCol="0">
            <a:spAutoFit/>
          </a:bodyPr>
          <a:lstStyle/>
          <a:p>
            <a:r>
              <a:rPr lang="en-CA" sz="1300" smtClean="0">
                <a:solidFill>
                  <a:srgbClr val="8B0000"/>
                </a:solidFill>
                <a:latin typeface="Calibri Light - 18"/>
              </a:rPr>
              <a:t>What were the diferent methods used by the french to occupy the terrtory?</a:t>
            </a:r>
          </a:p>
          <a:p>
            <a:endParaRPr lang="en-CA" sz="1300" smtClean="0">
              <a:solidFill>
                <a:srgbClr val="8B0000"/>
              </a:solidFill>
              <a:latin typeface="Calibri Light - 18"/>
            </a:endParaRPr>
          </a:p>
          <a:p>
            <a:r>
              <a:rPr lang="en-CA" sz="1300" smtClean="0">
                <a:solidFill>
                  <a:srgbClr val="8B0000"/>
                </a:solidFill>
                <a:latin typeface="Calibri Light - 18"/>
              </a:rPr>
              <a:t>Th</a:t>
            </a:r>
            <a:r>
              <a:rPr lang="en-CA" sz="1300" smtClean="0">
                <a:solidFill>
                  <a:srgbClr val="0000FF"/>
                </a:solidFill>
                <a:latin typeface="Calibri Light - 18"/>
              </a:rPr>
              <a:t>e different meathods used to occupy the territory were the seigneurial system, the fur trade, exploration and the building of forts and religious missions to convert the aborigonals.</a:t>
            </a:r>
            <a:r>
              <a:rPr lang="en-CA" sz="1300" smtClean="0">
                <a:solidFill>
                  <a:srgbClr val="8B0000"/>
                </a:solidFill>
                <a:latin typeface="Calibri Light - 18"/>
              </a:rPr>
              <a:t> </a:t>
            </a:r>
          </a:p>
          <a:p>
            <a:endParaRPr lang="en-CA" sz="1300" smtClean="0">
              <a:solidFill>
                <a:srgbClr val="8B0000"/>
              </a:solidFill>
              <a:latin typeface="Calibri Light - 18"/>
            </a:endParaRPr>
          </a:p>
          <a:p>
            <a:r>
              <a:rPr lang="en-CA" sz="1300" smtClean="0">
                <a:solidFill>
                  <a:srgbClr val="8B0000"/>
                </a:solidFill>
                <a:latin typeface="Calibri Light - 18"/>
              </a:rPr>
              <a:t>What allowed cities and villages to grow?</a:t>
            </a:r>
          </a:p>
          <a:p>
            <a:endParaRPr lang="en-CA" sz="1300" smtClean="0">
              <a:solidFill>
                <a:srgbClr val="8B0000"/>
              </a:solidFill>
              <a:latin typeface="Calibri Light - 18"/>
            </a:endParaRPr>
          </a:p>
          <a:p>
            <a:r>
              <a:rPr lang="en-CA" sz="1300" smtClean="0">
                <a:solidFill>
                  <a:srgbClr val="8B0000"/>
                </a:solidFill>
                <a:latin typeface="Calibri Light - 18"/>
              </a:rPr>
              <a:t>th</a:t>
            </a:r>
            <a:r>
              <a:rPr lang="en-CA" sz="1300" smtClean="0">
                <a:solidFill>
                  <a:srgbClr val="0000FF"/>
                </a:solidFill>
                <a:latin typeface="Calibri Light - 18"/>
              </a:rPr>
              <a:t>e factors that allowed cities and villages to grow were commercial activity ( the buying and selling of goods) and a high number of births. </a:t>
            </a:r>
          </a:p>
          <a:p>
            <a:endParaRPr lang="en-CA" sz="1300" smtClean="0">
              <a:solidFill>
                <a:srgbClr val="0000FF"/>
              </a:solidFill>
              <a:latin typeface="Calibri Light - 18"/>
            </a:endParaRPr>
          </a:p>
          <a:p>
            <a:r>
              <a:rPr lang="en-CA" sz="1300" smtClean="0">
                <a:solidFill>
                  <a:srgbClr val="0000FF"/>
                </a:solidFill>
                <a:latin typeface="Calibri Light - 18"/>
              </a:rPr>
              <a:t>Wh</a:t>
            </a:r>
            <a:r>
              <a:rPr lang="en-CA" sz="1300" smtClean="0">
                <a:solidFill>
                  <a:srgbClr val="8B0000"/>
                </a:solidFill>
                <a:latin typeface="Calibri Light - 18"/>
              </a:rPr>
              <a:t>at are the consequences of exploration on the territory? </a:t>
            </a:r>
          </a:p>
          <a:p>
            <a:endParaRPr lang="en-CA" sz="1300" smtClean="0">
              <a:solidFill>
                <a:srgbClr val="8B0000"/>
              </a:solidFill>
              <a:latin typeface="Calibri Light - 18"/>
            </a:endParaRPr>
          </a:p>
          <a:p>
            <a:r>
              <a:rPr lang="en-CA" sz="1300" smtClean="0">
                <a:solidFill>
                  <a:srgbClr val="8B0000"/>
                </a:solidFill>
                <a:latin typeface="Calibri Light - 18"/>
              </a:rPr>
              <a:t>th</a:t>
            </a:r>
            <a:r>
              <a:rPr lang="en-CA" sz="1300" smtClean="0">
                <a:solidFill>
                  <a:srgbClr val="0000FF"/>
                </a:solidFill>
                <a:latin typeface="Calibri Light - 18"/>
              </a:rPr>
              <a:t>e consequences of exploration was that many single men didn;t want to settle the land, but instead wanted to explore, join the fur trade, evangelize to the aboriginals about God or simply wanted adventure</a:t>
            </a:r>
          </a:p>
          <a:p>
            <a:endParaRPr lang="en-CA" sz="1300" smtClean="0">
              <a:solidFill>
                <a:srgbClr val="0000FF"/>
              </a:solidFill>
              <a:latin typeface="Calibri Light - 18"/>
            </a:endParaRPr>
          </a:p>
          <a:p>
            <a:r>
              <a:rPr lang="en-CA" sz="1300" smtClean="0">
                <a:solidFill>
                  <a:srgbClr val="0000FF"/>
                </a:solidFill>
                <a:latin typeface="Calibri Light - 18"/>
              </a:rPr>
              <a:t>Wh</a:t>
            </a:r>
            <a:r>
              <a:rPr lang="en-CA" sz="1300" smtClean="0">
                <a:solidFill>
                  <a:srgbClr val="8B0000"/>
                </a:solidFill>
                <a:latin typeface="Calibri Light - 18"/>
              </a:rPr>
              <a:t>at impact did the occupation of part of the territory by the english have on the french? </a:t>
            </a:r>
          </a:p>
          <a:p>
            <a:endParaRPr lang="en-CA" sz="1300" smtClean="0">
              <a:solidFill>
                <a:srgbClr val="8B0000"/>
              </a:solidFill>
              <a:latin typeface="Calibri Light - 18"/>
            </a:endParaRPr>
          </a:p>
          <a:p>
            <a:r>
              <a:rPr lang="en-CA" sz="1300" smtClean="0">
                <a:solidFill>
                  <a:srgbClr val="8B0000"/>
                </a:solidFill>
                <a:latin typeface="Calibri Light - 18"/>
              </a:rPr>
              <a:t> </a:t>
            </a:r>
            <a:r>
              <a:rPr lang="en-CA" sz="1300" smtClean="0">
                <a:solidFill>
                  <a:srgbClr val="0000FF"/>
                </a:solidFill>
                <a:latin typeface="Calibri Light - 18"/>
              </a:rPr>
              <a:t>the impact of the british occupying territory was that </a:t>
            </a:r>
          </a:p>
          <a:p>
            <a:r>
              <a:rPr lang="en-CA" sz="1300" smtClean="0">
                <a:solidFill>
                  <a:srgbClr val="0000FF"/>
                </a:solidFill>
                <a:latin typeface="Calibri Light - 18"/>
              </a:rPr>
              <a:t>competition for the french trading networks </a:t>
            </a:r>
          </a:p>
          <a:p>
            <a:r>
              <a:rPr lang="en-CA" sz="1300" smtClean="0">
                <a:solidFill>
                  <a:srgbClr val="0000FF"/>
                </a:solidFill>
                <a:latin typeface="Calibri Light - 18"/>
              </a:rPr>
              <a:t>- this led eventually to wars which resulted in parts of the New france territory being given over the british. </a:t>
            </a:r>
            <a:endParaRPr lang="en-CA" sz="1300">
              <a:solidFill>
                <a:srgbClr val="0000FF"/>
              </a:solidFill>
              <a:latin typeface="Calibri Light - 18"/>
            </a:endParaRPr>
          </a:p>
        </p:txBody>
      </p:sp>
    </p:spTree>
    <p:extLst>
      <p:ext uri="{BB962C8B-B14F-4D97-AF65-F5344CB8AC3E}">
        <p14:creationId xmlns:p14="http://schemas.microsoft.com/office/powerpoint/2010/main" val="380693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72796" y="1885823"/>
            <a:ext cx="2142110" cy="1455802"/>
            <a:chOff x="272796" y="1885823"/>
            <a:chExt cx="2142110" cy="1455802"/>
          </a:xfrm>
        </p:grpSpPr>
        <p:sp>
          <p:nvSpPr>
            <p:cNvPr id="2" name="Freeform 1"/>
            <p:cNvSpPr/>
            <p:nvPr/>
          </p:nvSpPr>
          <p:spPr>
            <a:xfrm>
              <a:off x="272796" y="1885823"/>
              <a:ext cx="2142110" cy="1455802"/>
            </a:xfrm>
            <a:custGeom>
              <a:avLst/>
              <a:gdLst/>
              <a:ahLst/>
              <a:cxnLst/>
              <a:rect l="0" t="0" r="0" b="0"/>
              <a:pathLst>
                <a:path w="2142110" h="1455802">
                  <a:moveTo>
                    <a:pt x="357124" y="0"/>
                  </a:moveTo>
                  <a:lnTo>
                    <a:pt x="1820672" y="0"/>
                  </a:lnTo>
                  <a:lnTo>
                    <a:pt x="1856486" y="4953"/>
                  </a:lnTo>
                  <a:lnTo>
                    <a:pt x="1920621" y="16891"/>
                  </a:lnTo>
                  <a:lnTo>
                    <a:pt x="1981454" y="41275"/>
                  </a:lnTo>
                  <a:lnTo>
                    <a:pt x="2010029" y="53213"/>
                  </a:lnTo>
                  <a:lnTo>
                    <a:pt x="2060067" y="87376"/>
                  </a:lnTo>
                  <a:lnTo>
                    <a:pt x="2095627" y="126238"/>
                  </a:lnTo>
                  <a:lnTo>
                    <a:pt x="2113534" y="147955"/>
                  </a:lnTo>
                  <a:lnTo>
                    <a:pt x="2131441" y="191643"/>
                  </a:lnTo>
                  <a:lnTo>
                    <a:pt x="2138426" y="215900"/>
                  </a:lnTo>
                  <a:lnTo>
                    <a:pt x="2138426" y="228092"/>
                  </a:lnTo>
                  <a:lnTo>
                    <a:pt x="2142109" y="242570"/>
                  </a:lnTo>
                  <a:lnTo>
                    <a:pt x="2142109" y="1213231"/>
                  </a:lnTo>
                  <a:lnTo>
                    <a:pt x="2138426" y="1225296"/>
                  </a:lnTo>
                  <a:lnTo>
                    <a:pt x="2138426" y="1237488"/>
                  </a:lnTo>
                  <a:lnTo>
                    <a:pt x="2131441" y="1261745"/>
                  </a:lnTo>
                  <a:lnTo>
                    <a:pt x="2113534" y="1305179"/>
                  </a:lnTo>
                  <a:lnTo>
                    <a:pt x="2077974" y="1346454"/>
                  </a:lnTo>
                  <a:lnTo>
                    <a:pt x="2060067" y="1366012"/>
                  </a:lnTo>
                  <a:lnTo>
                    <a:pt x="2010029" y="1400048"/>
                  </a:lnTo>
                  <a:lnTo>
                    <a:pt x="1952752" y="1424305"/>
                  </a:lnTo>
                  <a:lnTo>
                    <a:pt x="1920621" y="1436370"/>
                  </a:lnTo>
                  <a:lnTo>
                    <a:pt x="1856486" y="1448689"/>
                  </a:lnTo>
                  <a:lnTo>
                    <a:pt x="1820672" y="1453388"/>
                  </a:lnTo>
                  <a:lnTo>
                    <a:pt x="1803019" y="1453388"/>
                  </a:lnTo>
                  <a:lnTo>
                    <a:pt x="1785112" y="1455801"/>
                  </a:lnTo>
                  <a:lnTo>
                    <a:pt x="357124" y="1455801"/>
                  </a:lnTo>
                  <a:lnTo>
                    <a:pt x="335407" y="1453388"/>
                  </a:lnTo>
                  <a:lnTo>
                    <a:pt x="317754" y="1453388"/>
                  </a:lnTo>
                  <a:lnTo>
                    <a:pt x="281940" y="1448689"/>
                  </a:lnTo>
                  <a:lnTo>
                    <a:pt x="217805" y="1436370"/>
                  </a:lnTo>
                  <a:lnTo>
                    <a:pt x="157099" y="1411986"/>
                  </a:lnTo>
                  <a:lnTo>
                    <a:pt x="128397" y="1400048"/>
                  </a:lnTo>
                  <a:lnTo>
                    <a:pt x="78613" y="1366012"/>
                  </a:lnTo>
                  <a:lnTo>
                    <a:pt x="42799" y="1327150"/>
                  </a:lnTo>
                  <a:lnTo>
                    <a:pt x="24892" y="1305179"/>
                  </a:lnTo>
                  <a:lnTo>
                    <a:pt x="7239" y="1261745"/>
                  </a:lnTo>
                  <a:lnTo>
                    <a:pt x="0" y="1237488"/>
                  </a:lnTo>
                  <a:lnTo>
                    <a:pt x="0" y="215900"/>
                  </a:lnTo>
                  <a:lnTo>
                    <a:pt x="7239" y="191643"/>
                  </a:lnTo>
                  <a:lnTo>
                    <a:pt x="24892" y="147955"/>
                  </a:lnTo>
                  <a:lnTo>
                    <a:pt x="60706" y="106680"/>
                  </a:lnTo>
                  <a:lnTo>
                    <a:pt x="78613" y="87376"/>
                  </a:lnTo>
                  <a:lnTo>
                    <a:pt x="128397" y="53213"/>
                  </a:lnTo>
                  <a:lnTo>
                    <a:pt x="185674" y="29083"/>
                  </a:lnTo>
                  <a:lnTo>
                    <a:pt x="217805" y="16891"/>
                  </a:lnTo>
                  <a:lnTo>
                    <a:pt x="281940" y="4953"/>
                  </a:lnTo>
                  <a:lnTo>
                    <a:pt x="317754" y="0"/>
                  </a:lnTo>
                  <a:close/>
                </a:path>
              </a:pathLst>
            </a:custGeom>
            <a:solidFill>
              <a:schemeClr val="accent1">
                <a:alpha val="1000"/>
              </a:schemeClr>
            </a:solidFill>
            <a:ln w="38100" cap="flat" cmpd="sng" algn="ctr">
              <a:solidFill>
                <a:srgbClr val="00005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380665" y="2016845"/>
              <a:ext cx="1904950" cy="646331"/>
            </a:xfrm>
            <a:prstGeom prst="rect">
              <a:avLst/>
            </a:prstGeom>
            <a:noFill/>
          </p:spPr>
          <p:txBody>
            <a:bodyPr vert="horz" rtlCol="0">
              <a:spAutoFit/>
            </a:bodyPr>
            <a:lstStyle/>
            <a:p>
              <a:pPr algn="ctr"/>
              <a:r>
                <a:rPr lang="en-CA" smtClean="0">
                  <a:solidFill>
                    <a:srgbClr val="00005E"/>
                  </a:solidFill>
                  <a:latin typeface="Comic Sans MS - 24"/>
                </a:rPr>
                <a:t>seigneurial </a:t>
              </a:r>
            </a:p>
            <a:p>
              <a:pPr algn="ctr"/>
              <a:r>
                <a:rPr lang="en-CA" smtClean="0">
                  <a:solidFill>
                    <a:srgbClr val="00005E"/>
                  </a:solidFill>
                  <a:latin typeface="Comic Sans MS - 24"/>
                </a:rPr>
                <a:t>system </a:t>
              </a:r>
              <a:endParaRPr lang="en-CA">
                <a:solidFill>
                  <a:srgbClr val="00005E"/>
                </a:solidFill>
                <a:latin typeface="Comic Sans MS - 24"/>
              </a:endParaRPr>
            </a:p>
          </p:txBody>
        </p:sp>
      </p:grpSp>
      <p:grpSp>
        <p:nvGrpSpPr>
          <p:cNvPr id="7" name="Group 6"/>
          <p:cNvGrpSpPr/>
          <p:nvPr/>
        </p:nvGrpSpPr>
        <p:grpSpPr>
          <a:xfrm>
            <a:off x="3322701" y="1924685"/>
            <a:ext cx="2356359" cy="1161543"/>
            <a:chOff x="3322701" y="1924685"/>
            <a:chExt cx="2356359" cy="1161543"/>
          </a:xfrm>
        </p:grpSpPr>
        <p:sp>
          <p:nvSpPr>
            <p:cNvPr id="5" name="Freeform 4"/>
            <p:cNvSpPr/>
            <p:nvPr/>
          </p:nvSpPr>
          <p:spPr>
            <a:xfrm>
              <a:off x="3322701" y="1924685"/>
              <a:ext cx="2356359" cy="1161543"/>
            </a:xfrm>
            <a:custGeom>
              <a:avLst/>
              <a:gdLst/>
              <a:ahLst/>
              <a:cxnLst/>
              <a:rect l="0" t="0" r="0" b="0"/>
              <a:pathLst>
                <a:path w="2356359" h="1161543">
                  <a:moveTo>
                    <a:pt x="392684" y="0"/>
                  </a:moveTo>
                  <a:lnTo>
                    <a:pt x="2002790" y="0"/>
                  </a:lnTo>
                  <a:lnTo>
                    <a:pt x="2042160" y="3937"/>
                  </a:lnTo>
                  <a:lnTo>
                    <a:pt x="2112772" y="13462"/>
                  </a:lnTo>
                  <a:lnTo>
                    <a:pt x="2179574" y="32893"/>
                  </a:lnTo>
                  <a:lnTo>
                    <a:pt x="2210943" y="42545"/>
                  </a:lnTo>
                  <a:lnTo>
                    <a:pt x="2266188" y="69723"/>
                  </a:lnTo>
                  <a:lnTo>
                    <a:pt x="2305304" y="100711"/>
                  </a:lnTo>
                  <a:lnTo>
                    <a:pt x="2324989" y="118110"/>
                  </a:lnTo>
                  <a:lnTo>
                    <a:pt x="2344674" y="152908"/>
                  </a:lnTo>
                  <a:lnTo>
                    <a:pt x="2352421" y="172339"/>
                  </a:lnTo>
                  <a:lnTo>
                    <a:pt x="2352421" y="181864"/>
                  </a:lnTo>
                  <a:lnTo>
                    <a:pt x="2356358" y="193548"/>
                  </a:lnTo>
                  <a:lnTo>
                    <a:pt x="2356358" y="967994"/>
                  </a:lnTo>
                  <a:lnTo>
                    <a:pt x="2352421" y="977646"/>
                  </a:lnTo>
                  <a:lnTo>
                    <a:pt x="2352421" y="987425"/>
                  </a:lnTo>
                  <a:lnTo>
                    <a:pt x="2344674" y="1006729"/>
                  </a:lnTo>
                  <a:lnTo>
                    <a:pt x="2324989" y="1041527"/>
                  </a:lnTo>
                  <a:lnTo>
                    <a:pt x="2285873" y="1074420"/>
                  </a:lnTo>
                  <a:lnTo>
                    <a:pt x="2266188" y="1089914"/>
                  </a:lnTo>
                  <a:lnTo>
                    <a:pt x="2210943" y="1117092"/>
                  </a:lnTo>
                  <a:lnTo>
                    <a:pt x="2148205" y="1136396"/>
                  </a:lnTo>
                  <a:lnTo>
                    <a:pt x="2112772" y="1146048"/>
                  </a:lnTo>
                  <a:lnTo>
                    <a:pt x="2042160" y="1155827"/>
                  </a:lnTo>
                  <a:lnTo>
                    <a:pt x="2002790" y="1159637"/>
                  </a:lnTo>
                  <a:lnTo>
                    <a:pt x="1983359" y="1159637"/>
                  </a:lnTo>
                  <a:lnTo>
                    <a:pt x="1963674" y="1161542"/>
                  </a:lnTo>
                  <a:lnTo>
                    <a:pt x="392684" y="1161542"/>
                  </a:lnTo>
                  <a:lnTo>
                    <a:pt x="369062" y="1159637"/>
                  </a:lnTo>
                  <a:lnTo>
                    <a:pt x="349631" y="1159637"/>
                  </a:lnTo>
                  <a:lnTo>
                    <a:pt x="310134" y="1155827"/>
                  </a:lnTo>
                  <a:lnTo>
                    <a:pt x="239649" y="1146048"/>
                  </a:lnTo>
                  <a:lnTo>
                    <a:pt x="172847" y="1126617"/>
                  </a:lnTo>
                  <a:lnTo>
                    <a:pt x="141351" y="1117092"/>
                  </a:lnTo>
                  <a:lnTo>
                    <a:pt x="86614" y="1089914"/>
                  </a:lnTo>
                  <a:lnTo>
                    <a:pt x="47117" y="1058926"/>
                  </a:lnTo>
                  <a:lnTo>
                    <a:pt x="27432" y="1041527"/>
                  </a:lnTo>
                  <a:lnTo>
                    <a:pt x="8001" y="1006729"/>
                  </a:lnTo>
                  <a:lnTo>
                    <a:pt x="0" y="987425"/>
                  </a:lnTo>
                  <a:lnTo>
                    <a:pt x="0" y="172339"/>
                  </a:lnTo>
                  <a:lnTo>
                    <a:pt x="8001" y="152908"/>
                  </a:lnTo>
                  <a:lnTo>
                    <a:pt x="27432" y="118110"/>
                  </a:lnTo>
                  <a:lnTo>
                    <a:pt x="66802" y="85217"/>
                  </a:lnTo>
                  <a:lnTo>
                    <a:pt x="86614" y="69723"/>
                  </a:lnTo>
                  <a:lnTo>
                    <a:pt x="141351" y="42545"/>
                  </a:lnTo>
                  <a:lnTo>
                    <a:pt x="204216" y="23241"/>
                  </a:lnTo>
                  <a:lnTo>
                    <a:pt x="239649" y="13462"/>
                  </a:lnTo>
                  <a:lnTo>
                    <a:pt x="310134" y="3937"/>
                  </a:lnTo>
                  <a:lnTo>
                    <a:pt x="349631" y="0"/>
                  </a:lnTo>
                  <a:close/>
                </a:path>
              </a:pathLst>
            </a:custGeom>
            <a:solidFill>
              <a:schemeClr val="accent1">
                <a:alpha val="1000"/>
              </a:schemeClr>
            </a:solidFill>
            <a:ln w="38100" cap="flat" cmpd="sng" algn="ctr">
              <a:solidFill>
                <a:srgbClr val="00005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3447710" y="2029224"/>
              <a:ext cx="2082777" cy="646331"/>
            </a:xfrm>
            <a:prstGeom prst="rect">
              <a:avLst/>
            </a:prstGeom>
            <a:noFill/>
          </p:spPr>
          <p:txBody>
            <a:bodyPr vert="horz" rtlCol="0">
              <a:spAutoFit/>
            </a:bodyPr>
            <a:lstStyle/>
            <a:p>
              <a:pPr algn="ctr"/>
              <a:r>
                <a:rPr lang="en-CA" smtClean="0">
                  <a:solidFill>
                    <a:srgbClr val="00005E"/>
                  </a:solidFill>
                  <a:latin typeface="Comic Sans MS - 24"/>
                </a:rPr>
                <a:t>fur trade and exploration  </a:t>
              </a:r>
              <a:endParaRPr lang="en-CA">
                <a:solidFill>
                  <a:srgbClr val="00005E"/>
                </a:solidFill>
                <a:latin typeface="Comic Sans MS - 24"/>
              </a:endParaRPr>
            </a:p>
          </p:txBody>
        </p:sp>
      </p:grpSp>
      <p:grpSp>
        <p:nvGrpSpPr>
          <p:cNvPr id="10" name="Group 9"/>
          <p:cNvGrpSpPr/>
          <p:nvPr/>
        </p:nvGrpSpPr>
        <p:grpSpPr>
          <a:xfrm>
            <a:off x="6212840" y="1770507"/>
            <a:ext cx="2203324" cy="2199387"/>
            <a:chOff x="6212840" y="1770507"/>
            <a:chExt cx="2203324" cy="2199387"/>
          </a:xfrm>
        </p:grpSpPr>
        <p:sp>
          <p:nvSpPr>
            <p:cNvPr id="8" name="Freeform 7"/>
            <p:cNvSpPr/>
            <p:nvPr/>
          </p:nvSpPr>
          <p:spPr>
            <a:xfrm>
              <a:off x="6212840" y="1770507"/>
              <a:ext cx="2203324" cy="2199387"/>
            </a:xfrm>
            <a:custGeom>
              <a:avLst/>
              <a:gdLst/>
              <a:ahLst/>
              <a:cxnLst/>
              <a:rect l="0" t="0" r="0" b="0"/>
              <a:pathLst>
                <a:path w="2203324" h="2199387">
                  <a:moveTo>
                    <a:pt x="367284" y="0"/>
                  </a:moveTo>
                  <a:lnTo>
                    <a:pt x="1872742" y="0"/>
                  </a:lnTo>
                  <a:lnTo>
                    <a:pt x="1909572" y="7493"/>
                  </a:lnTo>
                  <a:lnTo>
                    <a:pt x="1975485" y="25654"/>
                  </a:lnTo>
                  <a:lnTo>
                    <a:pt x="2038096" y="62484"/>
                  </a:lnTo>
                  <a:lnTo>
                    <a:pt x="2067433" y="80518"/>
                  </a:lnTo>
                  <a:lnTo>
                    <a:pt x="2118995" y="131953"/>
                  </a:lnTo>
                  <a:lnTo>
                    <a:pt x="2155571" y="190627"/>
                  </a:lnTo>
                  <a:lnTo>
                    <a:pt x="2173986" y="223774"/>
                  </a:lnTo>
                  <a:lnTo>
                    <a:pt x="2192401" y="289560"/>
                  </a:lnTo>
                  <a:lnTo>
                    <a:pt x="2199640" y="326390"/>
                  </a:lnTo>
                  <a:lnTo>
                    <a:pt x="2199640" y="344424"/>
                  </a:lnTo>
                  <a:lnTo>
                    <a:pt x="2203323" y="366649"/>
                  </a:lnTo>
                  <a:lnTo>
                    <a:pt x="2203323" y="1832737"/>
                  </a:lnTo>
                  <a:lnTo>
                    <a:pt x="2199640" y="1851152"/>
                  </a:lnTo>
                  <a:lnTo>
                    <a:pt x="2199640" y="1869567"/>
                  </a:lnTo>
                  <a:lnTo>
                    <a:pt x="2192401" y="1906143"/>
                  </a:lnTo>
                  <a:lnTo>
                    <a:pt x="2173986" y="1971929"/>
                  </a:lnTo>
                  <a:lnTo>
                    <a:pt x="2137410" y="2034286"/>
                  </a:lnTo>
                  <a:lnTo>
                    <a:pt x="2118995" y="2063623"/>
                  </a:lnTo>
                  <a:lnTo>
                    <a:pt x="2067433" y="2115058"/>
                  </a:lnTo>
                  <a:lnTo>
                    <a:pt x="2008632" y="2151634"/>
                  </a:lnTo>
                  <a:lnTo>
                    <a:pt x="1975485" y="2170049"/>
                  </a:lnTo>
                  <a:lnTo>
                    <a:pt x="1909572" y="2188464"/>
                  </a:lnTo>
                  <a:lnTo>
                    <a:pt x="1872742" y="2195576"/>
                  </a:lnTo>
                  <a:lnTo>
                    <a:pt x="1854581" y="2195576"/>
                  </a:lnTo>
                  <a:lnTo>
                    <a:pt x="1836166" y="2199386"/>
                  </a:lnTo>
                  <a:lnTo>
                    <a:pt x="367284" y="2199386"/>
                  </a:lnTo>
                  <a:lnTo>
                    <a:pt x="345059" y="2195576"/>
                  </a:lnTo>
                  <a:lnTo>
                    <a:pt x="326898" y="2195576"/>
                  </a:lnTo>
                  <a:lnTo>
                    <a:pt x="290068" y="2188464"/>
                  </a:lnTo>
                  <a:lnTo>
                    <a:pt x="224028" y="2170049"/>
                  </a:lnTo>
                  <a:lnTo>
                    <a:pt x="161544" y="2133219"/>
                  </a:lnTo>
                  <a:lnTo>
                    <a:pt x="132207" y="2115058"/>
                  </a:lnTo>
                  <a:lnTo>
                    <a:pt x="80899" y="2063623"/>
                  </a:lnTo>
                  <a:lnTo>
                    <a:pt x="44069" y="2004949"/>
                  </a:lnTo>
                  <a:lnTo>
                    <a:pt x="25654" y="1971929"/>
                  </a:lnTo>
                  <a:lnTo>
                    <a:pt x="7493" y="1906143"/>
                  </a:lnTo>
                  <a:lnTo>
                    <a:pt x="0" y="1869567"/>
                  </a:lnTo>
                  <a:lnTo>
                    <a:pt x="0" y="326390"/>
                  </a:lnTo>
                  <a:lnTo>
                    <a:pt x="7493" y="289560"/>
                  </a:lnTo>
                  <a:lnTo>
                    <a:pt x="25654" y="223774"/>
                  </a:lnTo>
                  <a:lnTo>
                    <a:pt x="62484" y="161290"/>
                  </a:lnTo>
                  <a:lnTo>
                    <a:pt x="80899" y="131953"/>
                  </a:lnTo>
                  <a:lnTo>
                    <a:pt x="132207" y="80518"/>
                  </a:lnTo>
                  <a:lnTo>
                    <a:pt x="191008" y="44069"/>
                  </a:lnTo>
                  <a:lnTo>
                    <a:pt x="224028" y="25654"/>
                  </a:lnTo>
                  <a:lnTo>
                    <a:pt x="290068" y="7493"/>
                  </a:lnTo>
                  <a:lnTo>
                    <a:pt x="326898" y="0"/>
                  </a:lnTo>
                  <a:close/>
                </a:path>
              </a:pathLst>
            </a:custGeom>
            <a:solidFill>
              <a:schemeClr val="accent1">
                <a:alpha val="1000"/>
              </a:schemeClr>
            </a:solidFill>
            <a:ln w="38100" cap="flat" cmpd="sng" algn="ctr">
              <a:solidFill>
                <a:srgbClr val="00005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6325606" y="1968452"/>
              <a:ext cx="1955758" cy="646331"/>
            </a:xfrm>
            <a:prstGeom prst="rect">
              <a:avLst/>
            </a:prstGeom>
            <a:noFill/>
          </p:spPr>
          <p:txBody>
            <a:bodyPr vert="horz" rtlCol="0">
              <a:spAutoFit/>
            </a:bodyPr>
            <a:lstStyle/>
            <a:p>
              <a:pPr algn="ctr"/>
              <a:r>
                <a:rPr lang="en-CA" smtClean="0">
                  <a:solidFill>
                    <a:srgbClr val="00005E"/>
                  </a:solidFill>
                  <a:latin typeface="Comic Sans MS - 24"/>
                </a:rPr>
                <a:t>evangelism of the christian faith </a:t>
              </a:r>
              <a:endParaRPr lang="en-CA">
                <a:solidFill>
                  <a:srgbClr val="00005E"/>
                </a:solidFill>
                <a:latin typeface="Comic Sans MS - 24"/>
              </a:endParaRPr>
            </a:p>
          </p:txBody>
        </p:sp>
      </p:grpSp>
    </p:spTree>
    <p:extLst>
      <p:ext uri="{BB962C8B-B14F-4D97-AF65-F5344CB8AC3E}">
        <p14:creationId xmlns:p14="http://schemas.microsoft.com/office/powerpoint/2010/main" val="1678627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647700"/>
            <a:ext cx="7543800" cy="3354765"/>
          </a:xfrm>
          <a:prstGeom prst="rect">
            <a:avLst/>
          </a:prstGeom>
          <a:noFill/>
        </p:spPr>
        <p:txBody>
          <a:bodyPr vert="horz" rtlCol="0">
            <a:spAutoFit/>
          </a:bodyPr>
          <a:lstStyle/>
          <a:p>
            <a:r>
              <a:rPr lang="en-CA" sz="1200" smtClean="0">
                <a:solidFill>
                  <a:srgbClr val="00008B"/>
                </a:solidFill>
                <a:latin typeface="Comic Sans MS - 16"/>
              </a:rPr>
              <a:t> </a:t>
            </a:r>
          </a:p>
          <a:p>
            <a:r>
              <a:rPr lang="en-CA" sz="1200" smtClean="0">
                <a:solidFill>
                  <a:srgbClr val="00008B"/>
                </a:solidFill>
                <a:latin typeface="Comic Sans MS - 16"/>
              </a:rPr>
              <a:t>·Navigator, explorer, cartographer.</a:t>
            </a:r>
          </a:p>
          <a:p>
            <a:endParaRPr lang="en-CA" sz="1200" smtClean="0">
              <a:solidFill>
                <a:srgbClr val="00008B"/>
              </a:solidFill>
              <a:latin typeface="Comic Sans MS - 16"/>
            </a:endParaRPr>
          </a:p>
          <a:p>
            <a:r>
              <a:rPr lang="en-CA" sz="1200" smtClean="0">
                <a:solidFill>
                  <a:srgbClr val="00008B"/>
                </a:solidFill>
                <a:latin typeface="Comic Sans MS - 16"/>
              </a:rPr>
              <a:t>·“The Father of New France.”</a:t>
            </a:r>
          </a:p>
          <a:p>
            <a:endParaRPr lang="en-CA" sz="1200" smtClean="0">
              <a:solidFill>
                <a:srgbClr val="00008B"/>
              </a:solidFill>
              <a:latin typeface="Comic Sans MS - 16"/>
            </a:endParaRPr>
          </a:p>
          <a:p>
            <a:r>
              <a:rPr lang="en-CA" sz="1200" smtClean="0">
                <a:solidFill>
                  <a:srgbClr val="00008B"/>
                </a:solidFill>
                <a:latin typeface="Comic Sans MS - 16"/>
              </a:rPr>
              <a:t>·He founded New France and Quebec City in 1608.</a:t>
            </a:r>
          </a:p>
          <a:p>
            <a:endParaRPr lang="en-CA" sz="1200" smtClean="0">
              <a:solidFill>
                <a:srgbClr val="00008B"/>
              </a:solidFill>
              <a:latin typeface="Comic Sans MS - 16"/>
            </a:endParaRPr>
          </a:p>
          <a:p>
            <a:r>
              <a:rPr lang="en-CA" sz="1200" smtClean="0">
                <a:solidFill>
                  <a:srgbClr val="00008B"/>
                </a:solidFill>
                <a:latin typeface="Comic Sans MS - 16"/>
              </a:rPr>
              <a:t>·Made the first accurate map of the coast and he helped establish the settlements.</a:t>
            </a:r>
          </a:p>
          <a:p>
            <a:endParaRPr lang="en-CA" sz="1200" smtClean="0">
              <a:solidFill>
                <a:srgbClr val="00008B"/>
              </a:solidFill>
              <a:latin typeface="Comic Sans MS - 16"/>
            </a:endParaRPr>
          </a:p>
          <a:p>
            <a:r>
              <a:rPr lang="en-CA" sz="1200" smtClean="0">
                <a:solidFill>
                  <a:srgbClr val="00008B"/>
                </a:solidFill>
                <a:latin typeface="Comic Sans MS - 16"/>
              </a:rPr>
              <a:t>·Was the first European to explore and describe the Great Lakes, he formed relationships with local Aboriginal groups (Algonquin) and agreed to provide assistance in their wars against the Iroquois.</a:t>
            </a:r>
          </a:p>
          <a:p>
            <a:endParaRPr lang="en-CA" sz="1200" smtClean="0">
              <a:solidFill>
                <a:srgbClr val="00008B"/>
              </a:solidFill>
              <a:latin typeface="Comic Sans MS - 16"/>
            </a:endParaRPr>
          </a:p>
          <a:p>
            <a:r>
              <a:rPr lang="en-CA" sz="1200" smtClean="0">
                <a:solidFill>
                  <a:srgbClr val="00008B"/>
                </a:solidFill>
                <a:latin typeface="Comic Sans MS - 16"/>
              </a:rPr>
              <a:t>·1620: Louis XIII ordered him to administer the country (essentially becoming Governor, though was not a noble). </a:t>
            </a:r>
          </a:p>
          <a:p>
            <a:endParaRPr lang="en-CA" sz="1200" smtClean="0">
              <a:solidFill>
                <a:srgbClr val="00008B"/>
              </a:solidFill>
              <a:latin typeface="Comic Sans MS - 16"/>
            </a:endParaRPr>
          </a:p>
          <a:p>
            <a:r>
              <a:rPr lang="en-CA" sz="1200" smtClean="0">
                <a:solidFill>
                  <a:srgbClr val="00008B"/>
                </a:solidFill>
                <a:latin typeface="Comic Sans MS - 16"/>
              </a:rPr>
              <a:t>·He established trading companies that sent goods, primarily fur, to France, and oversaw the growth of New France in the St. Lawrence River Valley until his death in 1635.</a:t>
            </a:r>
            <a:endParaRPr lang="en-CA" sz="1200">
              <a:solidFill>
                <a:srgbClr val="00008B"/>
              </a:solidFill>
              <a:latin typeface="Comic Sans MS - 16"/>
            </a:endParaRPr>
          </a:p>
        </p:txBody>
      </p:sp>
      <p:sp>
        <p:nvSpPr>
          <p:cNvPr id="3" name="TextBox 2"/>
          <p:cNvSpPr txBox="1"/>
          <p:nvPr/>
        </p:nvSpPr>
        <p:spPr>
          <a:xfrm>
            <a:off x="863600" y="254000"/>
            <a:ext cx="4343400" cy="600164"/>
          </a:xfrm>
          <a:prstGeom prst="rect">
            <a:avLst/>
          </a:prstGeom>
          <a:noFill/>
        </p:spPr>
        <p:txBody>
          <a:bodyPr vert="horz" rtlCol="0">
            <a:spAutoFit/>
          </a:bodyPr>
          <a:lstStyle/>
          <a:p>
            <a:r>
              <a:rPr lang="en-CA" sz="3300" smtClean="0">
                <a:solidFill>
                  <a:srgbClr val="7B9899"/>
                </a:solidFill>
                <a:latin typeface="Georgia - 44"/>
              </a:rPr>
              <a:t>Samuel de Champlain</a:t>
            </a:r>
            <a:endParaRPr lang="en-CA" sz="3300">
              <a:solidFill>
                <a:srgbClr val="7B9899"/>
              </a:solidFill>
              <a:latin typeface="Georgia - 44"/>
            </a:endParaRPr>
          </a:p>
        </p:txBody>
      </p:sp>
      <p:sp>
        <p:nvSpPr>
          <p:cNvPr id="4" name="Freeform 3"/>
          <p:cNvSpPr/>
          <p:nvPr/>
        </p:nvSpPr>
        <p:spPr>
          <a:xfrm>
            <a:off x="708025" y="123952"/>
            <a:ext cx="4265804" cy="690246"/>
          </a:xfrm>
          <a:custGeom>
            <a:avLst/>
            <a:gdLst/>
            <a:ahLst/>
            <a:cxnLst/>
            <a:rect l="0" t="0" r="0" b="0"/>
            <a:pathLst>
              <a:path w="4265804" h="690246">
                <a:moveTo>
                  <a:pt x="0" y="0"/>
                </a:moveTo>
                <a:lnTo>
                  <a:pt x="4265803" y="0"/>
                </a:lnTo>
                <a:lnTo>
                  <a:pt x="4265803" y="690245"/>
                </a:lnTo>
                <a:lnTo>
                  <a:pt x="0" y="690245"/>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7772400" y="25400"/>
            <a:ext cx="2024888" cy="3069336"/>
          </a:xfrm>
          <a:prstGeom prst="rect">
            <a:avLst/>
          </a:prstGeom>
          <a:solidFill>
            <a:scrgbClr r="0" g="0" b="0">
              <a:alpha val="0"/>
            </a:scrgbClr>
          </a:solidFill>
        </p:spPr>
      </p:pic>
    </p:spTree>
    <p:extLst>
      <p:ext uri="{BB962C8B-B14F-4D97-AF65-F5344CB8AC3E}">
        <p14:creationId xmlns:p14="http://schemas.microsoft.com/office/powerpoint/2010/main" val="2765823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1300" y="1092200"/>
            <a:ext cx="8128000" cy="1015663"/>
          </a:xfrm>
          <a:prstGeom prst="rect">
            <a:avLst/>
          </a:prstGeom>
          <a:noFill/>
        </p:spPr>
        <p:txBody>
          <a:bodyPr vert="horz" rtlCol="0">
            <a:spAutoFit/>
          </a:bodyPr>
          <a:lstStyle/>
          <a:p>
            <a:r>
              <a:rPr lang="en-CA" sz="1000" smtClean="0">
                <a:solidFill>
                  <a:srgbClr val="005500"/>
                </a:solidFill>
                <a:latin typeface="Symbol - 14"/>
              </a:rPr>
              <a:t>·</a:t>
            </a:r>
            <a:r>
              <a:rPr lang="en-CA" sz="1000" smtClean="0">
                <a:solidFill>
                  <a:srgbClr val="005500"/>
                </a:solidFill>
                <a:latin typeface="Comic Sans MS - 14"/>
              </a:rPr>
              <a:t>Colonization began in earnest in the early 1600’s.</a:t>
            </a:r>
          </a:p>
          <a:p>
            <a:r>
              <a:rPr lang="en-CA" sz="1000" smtClean="0">
                <a:solidFill>
                  <a:srgbClr val="005500"/>
                </a:solidFill>
                <a:latin typeface="Comic Sans MS - 14"/>
              </a:rPr>
              <a:t>·Expeditions and exploration led France to ‘control’ the area (based on trading posts).</a:t>
            </a:r>
          </a:p>
          <a:p>
            <a:r>
              <a:rPr lang="en-CA" sz="1000" smtClean="0">
                <a:solidFill>
                  <a:srgbClr val="005500"/>
                </a:solidFill>
                <a:latin typeface="Comic Sans MS - 14"/>
              </a:rPr>
              <a:t>·Entrepreneurs were granted monopolies – who agreed to establish colonies and evangelize the Aboriginal populations.</a:t>
            </a:r>
          </a:p>
          <a:p>
            <a:r>
              <a:rPr lang="en-CA" sz="1000" smtClean="0">
                <a:solidFill>
                  <a:srgbClr val="005500"/>
                </a:solidFill>
                <a:latin typeface="Comic Sans MS - 14"/>
              </a:rPr>
              <a:t>·In 1608, Champlain settled in Quebec City – a location known by Europeans and good for commerce (trading with Aboriginal groups).</a:t>
            </a:r>
          </a:p>
          <a:p>
            <a:r>
              <a:rPr lang="en-CA" sz="1000" smtClean="0">
                <a:solidFill>
                  <a:srgbClr val="005500"/>
                </a:solidFill>
                <a:latin typeface="Comic Sans MS - 14"/>
              </a:rPr>
              <a:t>·Despite renewed interest in settlement of the area, growth of Quebec City was slow.</a:t>
            </a:r>
          </a:p>
          <a:p>
            <a:r>
              <a:rPr lang="en-CA" sz="1000" smtClean="0">
                <a:solidFill>
                  <a:srgbClr val="005500"/>
                </a:solidFill>
                <a:latin typeface="Comic Sans MS - 14"/>
              </a:rPr>
              <a:t>·It was not until the 1630s that the population was over 100. </a:t>
            </a:r>
            <a:endParaRPr lang="en-CA" sz="1000">
              <a:solidFill>
                <a:srgbClr val="005500"/>
              </a:solidFill>
              <a:latin typeface="Comic Sans MS - 14"/>
            </a:endParaRPr>
          </a:p>
        </p:txBody>
      </p:sp>
      <p:sp>
        <p:nvSpPr>
          <p:cNvPr id="3" name="TextBox 2"/>
          <p:cNvSpPr txBox="1"/>
          <p:nvPr/>
        </p:nvSpPr>
        <p:spPr>
          <a:xfrm>
            <a:off x="317500" y="317500"/>
            <a:ext cx="4902200" cy="1107996"/>
          </a:xfrm>
          <a:prstGeom prst="rect">
            <a:avLst/>
          </a:prstGeom>
          <a:noFill/>
        </p:spPr>
        <p:txBody>
          <a:bodyPr vert="horz" rtlCol="0">
            <a:spAutoFit/>
          </a:bodyPr>
          <a:lstStyle/>
          <a:p>
            <a:r>
              <a:rPr lang="en-CA" sz="3300" smtClean="0">
                <a:solidFill>
                  <a:srgbClr val="7B9899"/>
                </a:solidFill>
                <a:latin typeface="Georgia - 44"/>
              </a:rPr>
              <a:t>Occupation of the Territory</a:t>
            </a:r>
            <a:endParaRPr lang="en-CA" sz="3300">
              <a:solidFill>
                <a:srgbClr val="7B9899"/>
              </a:solidFill>
              <a:latin typeface="Georgia - 44"/>
            </a:endParaRPr>
          </a:p>
        </p:txBody>
      </p:sp>
    </p:spTree>
    <p:extLst>
      <p:ext uri="{BB962C8B-B14F-4D97-AF65-F5344CB8AC3E}">
        <p14:creationId xmlns:p14="http://schemas.microsoft.com/office/powerpoint/2010/main" val="128460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5300" y="381000"/>
            <a:ext cx="6350000" cy="553998"/>
          </a:xfrm>
          <a:prstGeom prst="rect">
            <a:avLst/>
          </a:prstGeom>
          <a:noFill/>
        </p:spPr>
        <p:txBody>
          <a:bodyPr vert="horz" rtlCol="0">
            <a:spAutoFit/>
          </a:bodyPr>
          <a:lstStyle/>
          <a:p>
            <a:pPr algn="ctr"/>
            <a:r>
              <a:rPr lang="en-CA" sz="1500" smtClean="0">
                <a:solidFill>
                  <a:srgbClr val="A52A00"/>
                </a:solidFill>
                <a:latin typeface="Kristen ITC - 20"/>
              </a:rPr>
              <a:t>Push and  Pull factors- why do people leave their country and why do they come to Canada</a:t>
            </a:r>
            <a:endParaRPr lang="en-CA" sz="1500">
              <a:solidFill>
                <a:srgbClr val="A52A00"/>
              </a:solidFill>
              <a:latin typeface="Kristen ITC - 20"/>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393700" y="1231900"/>
            <a:ext cx="7677912" cy="4553712"/>
          </a:xfrm>
          <a:prstGeom prst="rect">
            <a:avLst/>
          </a:prstGeom>
          <a:solidFill>
            <a:scrgbClr r="0" g="0" b="0">
              <a:alpha val="0"/>
            </a:scrgbClr>
          </a:solidFill>
        </p:spPr>
      </p:pic>
    </p:spTree>
    <p:extLst>
      <p:ext uri="{BB962C8B-B14F-4D97-AF65-F5344CB8AC3E}">
        <p14:creationId xmlns:p14="http://schemas.microsoft.com/office/powerpoint/2010/main" val="2721062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35000" y="1358900"/>
            <a:ext cx="4343400" cy="292388"/>
          </a:xfrm>
          <a:prstGeom prst="rect">
            <a:avLst/>
          </a:prstGeom>
          <a:noFill/>
        </p:spPr>
        <p:txBody>
          <a:bodyPr vert="horz" rtlCol="0">
            <a:spAutoFit/>
          </a:bodyPr>
          <a:lstStyle/>
          <a:p>
            <a:r>
              <a:rPr lang="en-CA" sz="1300" smtClean="0">
                <a:solidFill>
                  <a:srgbClr val="8B0000"/>
                </a:solidFill>
                <a:latin typeface="Calibri Light - 18"/>
              </a:rPr>
              <a:t>continue with french settlers updated ppt</a:t>
            </a:r>
            <a:endParaRPr lang="en-CA" sz="1300">
              <a:solidFill>
                <a:srgbClr val="8B0000"/>
              </a:solidFill>
              <a:latin typeface="Calibri Light - 18"/>
            </a:endParaRPr>
          </a:p>
        </p:txBody>
      </p:sp>
    </p:spTree>
    <p:extLst>
      <p:ext uri="{BB962C8B-B14F-4D97-AF65-F5344CB8AC3E}">
        <p14:creationId xmlns:p14="http://schemas.microsoft.com/office/powerpoint/2010/main" val="329364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6700" y="533400"/>
            <a:ext cx="7569200" cy="292388"/>
          </a:xfrm>
          <a:prstGeom prst="rect">
            <a:avLst/>
          </a:prstGeom>
          <a:noFill/>
        </p:spPr>
        <p:txBody>
          <a:bodyPr vert="horz" rtlCol="0">
            <a:spAutoFit/>
          </a:bodyPr>
          <a:lstStyle/>
          <a:p>
            <a:r>
              <a:rPr lang="en-CA" sz="1300" smtClean="0">
                <a:solidFill>
                  <a:srgbClr val="8B0000"/>
                </a:solidFill>
                <a:latin typeface="Kristen ITC - 18"/>
              </a:rPr>
              <a:t>Watch the following clip and list the PUSH and PULL factors given by this Kenyan Family. </a:t>
            </a:r>
            <a:endParaRPr lang="en-CA" sz="1300">
              <a:solidFill>
                <a:srgbClr val="8B0000"/>
              </a:solidFill>
              <a:latin typeface="Kristen ITC - 18"/>
            </a:endParaRPr>
          </a:p>
        </p:txBody>
      </p:sp>
      <p:pic>
        <p:nvPicPr>
          <p:cNvPr id="3" name="Picture 2">
            <a:hlinkClick r:id="rId3"/>
          </p:cNvPr>
          <p:cNvPicPr>
            <a:picLocks/>
          </p:cNvPicPr>
          <p:nvPr/>
        </p:nvPicPr>
        <p:blipFill>
          <a:blip r:embed="rId4">
            <a:extLst>
              <a:ext uri="{28A0092B-C50C-407E-A947-70E740481C1C}">
                <a14:useLocalDpi xmlns:a14="http://schemas.microsoft.com/office/drawing/2010/main" val="0"/>
              </a:ext>
            </a:extLst>
          </a:blip>
          <a:stretch>
            <a:fillRect/>
          </a:stretch>
        </p:blipFill>
        <p:spPr>
          <a:xfrm>
            <a:off x="1612900" y="1295400"/>
            <a:ext cx="5727700" cy="3853307"/>
          </a:xfrm>
          <a:prstGeom prst="rect">
            <a:avLst/>
          </a:prstGeom>
          <a:solidFill>
            <a:scrgbClr r="0" g="0" b="0">
              <a:alpha val="0"/>
            </a:scrgbClr>
          </a:solidFill>
        </p:spPr>
      </p:pic>
    </p:spTree>
    <p:extLst>
      <p:ext uri="{BB962C8B-B14F-4D97-AF65-F5344CB8AC3E}">
        <p14:creationId xmlns:p14="http://schemas.microsoft.com/office/powerpoint/2010/main" val="560296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55700" y="1562100"/>
            <a:ext cx="6070600" cy="492443"/>
          </a:xfrm>
          <a:prstGeom prst="rect">
            <a:avLst/>
          </a:prstGeom>
          <a:noFill/>
        </p:spPr>
        <p:txBody>
          <a:bodyPr vert="horz" rtlCol="0">
            <a:spAutoFit/>
          </a:bodyPr>
          <a:lstStyle/>
          <a:p>
            <a:r>
              <a:rPr lang="en-CA" sz="1300" smtClean="0">
                <a:solidFill>
                  <a:srgbClr val="8B0000"/>
                </a:solidFill>
                <a:latin typeface="Kristen ITC - 18"/>
              </a:rPr>
              <a:t>In a group of 5-6 students read and discuss the possible push and pull factors in the article you have been given.</a:t>
            </a:r>
            <a:r>
              <a:rPr lang="en-CA" sz="1300" smtClean="0">
                <a:solidFill>
                  <a:srgbClr val="8B0000"/>
                </a:solidFill>
                <a:latin typeface="Calibri Light - 18"/>
              </a:rPr>
              <a:t> </a:t>
            </a:r>
            <a:endParaRPr lang="en-CA" sz="1300">
              <a:solidFill>
                <a:srgbClr val="8B0000"/>
              </a:solidFill>
              <a:latin typeface="Calibri Light - 18"/>
            </a:endParaRPr>
          </a:p>
        </p:txBody>
      </p:sp>
    </p:spTree>
    <p:extLst>
      <p:ext uri="{BB962C8B-B14F-4D97-AF65-F5344CB8AC3E}">
        <p14:creationId xmlns:p14="http://schemas.microsoft.com/office/powerpoint/2010/main" val="3427151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3200" y="2247900"/>
            <a:ext cx="1041400" cy="292388"/>
          </a:xfrm>
          <a:prstGeom prst="rect">
            <a:avLst/>
          </a:prstGeom>
          <a:noFill/>
        </p:spPr>
        <p:txBody>
          <a:bodyPr vert="horz" rtlCol="0">
            <a:spAutoFit/>
          </a:bodyPr>
          <a:lstStyle/>
          <a:p>
            <a:r>
              <a:rPr lang="en-CA" sz="1300" smtClean="0">
                <a:solidFill>
                  <a:srgbClr val="8B0000"/>
                </a:solidFill>
                <a:latin typeface="Calibri Light - 18"/>
              </a:rPr>
              <a:t>Birth rate </a:t>
            </a:r>
            <a:endParaRPr lang="en-CA" sz="1300">
              <a:solidFill>
                <a:srgbClr val="8B0000"/>
              </a:solidFill>
              <a:latin typeface="Calibri Light - 18"/>
            </a:endParaRPr>
          </a:p>
        </p:txBody>
      </p:sp>
      <p:sp>
        <p:nvSpPr>
          <p:cNvPr id="3" name="TextBox 2"/>
          <p:cNvSpPr txBox="1"/>
          <p:nvPr/>
        </p:nvSpPr>
        <p:spPr>
          <a:xfrm>
            <a:off x="50800" y="1612900"/>
            <a:ext cx="1397000" cy="292388"/>
          </a:xfrm>
          <a:prstGeom prst="rect">
            <a:avLst/>
          </a:prstGeom>
          <a:noFill/>
        </p:spPr>
        <p:txBody>
          <a:bodyPr vert="horz" rtlCol="0">
            <a:spAutoFit/>
          </a:bodyPr>
          <a:lstStyle/>
          <a:p>
            <a:r>
              <a:rPr lang="en-CA" sz="1300" smtClean="0">
                <a:solidFill>
                  <a:srgbClr val="8B0000"/>
                </a:solidFill>
                <a:latin typeface="Calibri Light - 18"/>
              </a:rPr>
              <a:t>Mortality rate</a:t>
            </a:r>
            <a:endParaRPr lang="en-CA" sz="1300">
              <a:solidFill>
                <a:srgbClr val="8B0000"/>
              </a:solidFill>
              <a:latin typeface="Calibri Light - 18"/>
            </a:endParaRPr>
          </a:p>
        </p:txBody>
      </p:sp>
      <p:sp>
        <p:nvSpPr>
          <p:cNvPr id="4" name="TextBox 3"/>
          <p:cNvSpPr txBox="1"/>
          <p:nvPr/>
        </p:nvSpPr>
        <p:spPr>
          <a:xfrm>
            <a:off x="114300" y="2921000"/>
            <a:ext cx="1244600" cy="292388"/>
          </a:xfrm>
          <a:prstGeom prst="rect">
            <a:avLst/>
          </a:prstGeom>
          <a:noFill/>
        </p:spPr>
        <p:txBody>
          <a:bodyPr vert="horz" rtlCol="0">
            <a:spAutoFit/>
          </a:bodyPr>
          <a:lstStyle/>
          <a:p>
            <a:r>
              <a:rPr lang="en-CA" sz="1300" smtClean="0">
                <a:solidFill>
                  <a:srgbClr val="8B0000"/>
                </a:solidFill>
                <a:latin typeface="Calibri Light - 18"/>
              </a:rPr>
              <a:t>Fertility rate</a:t>
            </a:r>
            <a:endParaRPr lang="en-CA" sz="1300">
              <a:solidFill>
                <a:srgbClr val="8B0000"/>
              </a:solidFill>
              <a:latin typeface="Calibri Light - 18"/>
            </a:endParaRPr>
          </a:p>
        </p:txBody>
      </p:sp>
      <p:sp>
        <p:nvSpPr>
          <p:cNvPr id="5" name="TextBox 4"/>
          <p:cNvSpPr txBox="1"/>
          <p:nvPr/>
        </p:nvSpPr>
        <p:spPr>
          <a:xfrm>
            <a:off x="114300" y="965200"/>
            <a:ext cx="1270000" cy="292388"/>
          </a:xfrm>
          <a:prstGeom prst="rect">
            <a:avLst/>
          </a:prstGeom>
          <a:noFill/>
        </p:spPr>
        <p:txBody>
          <a:bodyPr vert="horz" rtlCol="0">
            <a:spAutoFit/>
          </a:bodyPr>
          <a:lstStyle/>
          <a:p>
            <a:r>
              <a:rPr lang="en-CA" sz="1300" smtClean="0">
                <a:solidFill>
                  <a:srgbClr val="8B0000"/>
                </a:solidFill>
                <a:latin typeface="Calibri Light - 18"/>
              </a:rPr>
              <a:t>Population : </a:t>
            </a:r>
            <a:endParaRPr lang="en-CA" sz="1300">
              <a:solidFill>
                <a:srgbClr val="8B0000"/>
              </a:solidFill>
              <a:latin typeface="Calibri Light - 18"/>
            </a:endParaRPr>
          </a:p>
        </p:txBody>
      </p:sp>
      <p:sp>
        <p:nvSpPr>
          <p:cNvPr id="6" name="TextBox 5"/>
          <p:cNvSpPr txBox="1"/>
          <p:nvPr/>
        </p:nvSpPr>
        <p:spPr>
          <a:xfrm>
            <a:off x="1346200" y="1003300"/>
            <a:ext cx="5105400" cy="292388"/>
          </a:xfrm>
          <a:prstGeom prst="rect">
            <a:avLst/>
          </a:prstGeom>
          <a:noFill/>
        </p:spPr>
        <p:txBody>
          <a:bodyPr vert="horz" rtlCol="0">
            <a:spAutoFit/>
          </a:bodyPr>
          <a:lstStyle/>
          <a:p>
            <a:r>
              <a:rPr lang="en-CA" sz="1300" smtClean="0">
                <a:solidFill>
                  <a:srgbClr val="FF6820"/>
                </a:solidFill>
                <a:latin typeface="Calibri Light - 18"/>
              </a:rPr>
              <a:t>All the people who share the same geographical space</a:t>
            </a:r>
            <a:endParaRPr lang="en-CA" sz="1300">
              <a:solidFill>
                <a:srgbClr val="FF6820"/>
              </a:solidFill>
              <a:latin typeface="Calibri Light - 18"/>
            </a:endParaRPr>
          </a:p>
        </p:txBody>
      </p:sp>
      <p:sp>
        <p:nvSpPr>
          <p:cNvPr id="7" name="TextBox 6"/>
          <p:cNvSpPr txBox="1"/>
          <p:nvPr/>
        </p:nvSpPr>
        <p:spPr>
          <a:xfrm>
            <a:off x="1358900" y="2247900"/>
            <a:ext cx="4013200" cy="492443"/>
          </a:xfrm>
          <a:prstGeom prst="rect">
            <a:avLst/>
          </a:prstGeom>
          <a:noFill/>
        </p:spPr>
        <p:txBody>
          <a:bodyPr vert="horz" rtlCol="0">
            <a:spAutoFit/>
          </a:bodyPr>
          <a:lstStyle/>
          <a:p>
            <a:r>
              <a:rPr lang="en-CA" sz="1300" smtClean="0">
                <a:solidFill>
                  <a:srgbClr val="00008B"/>
                </a:solidFill>
                <a:latin typeface="Calibri Light - 18"/>
              </a:rPr>
              <a:t>The number of births per 1000 inhabitants</a:t>
            </a:r>
          </a:p>
          <a:p>
            <a:endParaRPr lang="en-CA" sz="1300">
              <a:solidFill>
                <a:srgbClr val="00008B"/>
              </a:solidFill>
              <a:latin typeface="Calibri Light - 18"/>
            </a:endParaRPr>
          </a:p>
        </p:txBody>
      </p:sp>
      <p:sp>
        <p:nvSpPr>
          <p:cNvPr id="8" name="TextBox 7"/>
          <p:cNvSpPr txBox="1"/>
          <p:nvPr/>
        </p:nvSpPr>
        <p:spPr>
          <a:xfrm>
            <a:off x="1498600" y="1562100"/>
            <a:ext cx="4114800" cy="292388"/>
          </a:xfrm>
          <a:prstGeom prst="rect">
            <a:avLst/>
          </a:prstGeom>
          <a:noFill/>
        </p:spPr>
        <p:txBody>
          <a:bodyPr vert="horz" rtlCol="0">
            <a:spAutoFit/>
          </a:bodyPr>
          <a:lstStyle/>
          <a:p>
            <a:r>
              <a:rPr lang="en-CA" sz="1300" smtClean="0">
                <a:solidFill>
                  <a:srgbClr val="32CD32"/>
                </a:solidFill>
                <a:latin typeface="Calibri Light - 18"/>
              </a:rPr>
              <a:t>The number of deaths per 1000 inhabitants</a:t>
            </a:r>
            <a:endParaRPr lang="en-CA" sz="1300">
              <a:solidFill>
                <a:srgbClr val="32CD32"/>
              </a:solidFill>
              <a:latin typeface="Calibri Light - 18"/>
            </a:endParaRPr>
          </a:p>
        </p:txBody>
      </p:sp>
      <p:sp>
        <p:nvSpPr>
          <p:cNvPr id="9" name="TextBox 8"/>
          <p:cNvSpPr txBox="1"/>
          <p:nvPr/>
        </p:nvSpPr>
        <p:spPr>
          <a:xfrm>
            <a:off x="1358900" y="2959100"/>
            <a:ext cx="8077200" cy="492443"/>
          </a:xfrm>
          <a:prstGeom prst="rect">
            <a:avLst/>
          </a:prstGeom>
          <a:noFill/>
        </p:spPr>
        <p:txBody>
          <a:bodyPr vert="horz" rtlCol="0">
            <a:spAutoFit/>
          </a:bodyPr>
          <a:lstStyle/>
          <a:p>
            <a:r>
              <a:rPr lang="en-CA" sz="1300" smtClean="0">
                <a:solidFill>
                  <a:srgbClr val="800080"/>
                </a:solidFill>
                <a:latin typeface="Calibri Light - 18"/>
              </a:rPr>
              <a:t>The relationship between the total number of valuable births and the average number of women of childbearing age. </a:t>
            </a:r>
            <a:endParaRPr lang="en-CA" sz="1300">
              <a:solidFill>
                <a:srgbClr val="800080"/>
              </a:solidFill>
              <a:latin typeface="Calibri Light - 18"/>
            </a:endParaRPr>
          </a:p>
        </p:txBody>
      </p:sp>
      <p:sp>
        <p:nvSpPr>
          <p:cNvPr id="10" name="TextBox 9"/>
          <p:cNvSpPr txBox="1"/>
          <p:nvPr/>
        </p:nvSpPr>
        <p:spPr>
          <a:xfrm>
            <a:off x="50800" y="3771900"/>
            <a:ext cx="1879600" cy="292388"/>
          </a:xfrm>
          <a:prstGeom prst="rect">
            <a:avLst/>
          </a:prstGeom>
          <a:noFill/>
        </p:spPr>
        <p:txBody>
          <a:bodyPr vert="horz" rtlCol="0">
            <a:spAutoFit/>
          </a:bodyPr>
          <a:lstStyle/>
          <a:p>
            <a:r>
              <a:rPr lang="en-CA" sz="1300" smtClean="0">
                <a:solidFill>
                  <a:srgbClr val="8B0000"/>
                </a:solidFill>
                <a:latin typeface="Calibri Light - 18"/>
              </a:rPr>
              <a:t>Population density:</a:t>
            </a:r>
            <a:endParaRPr lang="en-CA" sz="1300">
              <a:solidFill>
                <a:srgbClr val="8B0000"/>
              </a:solidFill>
              <a:latin typeface="Calibri Light - 18"/>
            </a:endParaRPr>
          </a:p>
        </p:txBody>
      </p:sp>
      <p:sp>
        <p:nvSpPr>
          <p:cNvPr id="11" name="TextBox 10"/>
          <p:cNvSpPr txBox="1"/>
          <p:nvPr/>
        </p:nvSpPr>
        <p:spPr>
          <a:xfrm>
            <a:off x="1879600" y="3784600"/>
            <a:ext cx="6731000" cy="292388"/>
          </a:xfrm>
          <a:prstGeom prst="rect">
            <a:avLst/>
          </a:prstGeom>
          <a:noFill/>
        </p:spPr>
        <p:txBody>
          <a:bodyPr vert="horz" rtlCol="0">
            <a:spAutoFit/>
          </a:bodyPr>
          <a:lstStyle/>
          <a:p>
            <a:r>
              <a:rPr lang="en-CA" sz="1300" smtClean="0">
                <a:solidFill>
                  <a:srgbClr val="8B0000"/>
                </a:solidFill>
                <a:latin typeface="Calibri Light - 18"/>
              </a:rPr>
              <a:t>The measurement of the number of inhabitants in a unit squared ( km </a:t>
            </a:r>
            <a:r>
              <a:rPr lang="en-CA" sz="900" baseline="70000" smtClean="0">
                <a:solidFill>
                  <a:srgbClr val="8B0000"/>
                </a:solidFill>
                <a:latin typeface="Calibri Light - 18"/>
              </a:rPr>
              <a:t>2</a:t>
            </a:r>
            <a:r>
              <a:rPr lang="en-CA" sz="1300" smtClean="0">
                <a:solidFill>
                  <a:srgbClr val="8B0000"/>
                </a:solidFill>
                <a:latin typeface="Calibri Light - 18"/>
              </a:rPr>
              <a:t>)</a:t>
            </a:r>
            <a:endParaRPr lang="en-CA" sz="1300">
              <a:solidFill>
                <a:srgbClr val="8B0000"/>
              </a:solidFill>
              <a:latin typeface="Calibri Light - 18"/>
            </a:endParaRPr>
          </a:p>
        </p:txBody>
      </p:sp>
    </p:spTree>
    <p:extLst>
      <p:ext uri="{BB962C8B-B14F-4D97-AF65-F5344CB8AC3E}">
        <p14:creationId xmlns:p14="http://schemas.microsoft.com/office/powerpoint/2010/main" val="3251292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3029</Words>
  <Application>Microsoft Office PowerPoint</Application>
  <PresentationFormat>Custom</PresentationFormat>
  <Paragraphs>406</Paragraphs>
  <Slides>60</Slides>
  <Notes>0</Notes>
  <HiddenSlides>0</HiddenSlides>
  <MMClips>0</MMClips>
  <ScaleCrop>false</ScaleCrop>
  <HeadingPairs>
    <vt:vector size="6" baseType="variant">
      <vt:variant>
        <vt:lpstr>Fonts Used</vt:lpstr>
      </vt:variant>
      <vt:variant>
        <vt:i4>57</vt:i4>
      </vt:variant>
      <vt:variant>
        <vt:lpstr>Theme</vt:lpstr>
      </vt:variant>
      <vt:variant>
        <vt:i4>1</vt:i4>
      </vt:variant>
      <vt:variant>
        <vt:lpstr>Slide Titles</vt:lpstr>
      </vt:variant>
      <vt:variant>
        <vt:i4>60</vt:i4>
      </vt:variant>
    </vt:vector>
  </HeadingPairs>
  <TitlesOfParts>
    <vt:vector size="118" baseType="lpstr">
      <vt:lpstr>Arial</vt:lpstr>
      <vt:lpstr>Comic Sans MS - 21</vt:lpstr>
      <vt:lpstr>Calibri Light - 32</vt:lpstr>
      <vt:lpstr>Calibri - 24</vt:lpstr>
      <vt:lpstr>Calibri Light - 44</vt:lpstr>
      <vt:lpstr>Calibri - 20</vt:lpstr>
      <vt:lpstr>Symbol - 36</vt:lpstr>
      <vt:lpstr>Arial - 48</vt:lpstr>
      <vt:lpstr>Symbol - 20</vt:lpstr>
      <vt:lpstr>Comic Sans MS - 24</vt:lpstr>
      <vt:lpstr>Symbol - 18</vt:lpstr>
      <vt:lpstr>Calibri - 16</vt:lpstr>
      <vt:lpstr>Georgia - 29</vt:lpstr>
      <vt:lpstr>Calibri Light - 24</vt:lpstr>
      <vt:lpstr>Calibri</vt:lpstr>
      <vt:lpstr>Times New Roman - 20</vt:lpstr>
      <vt:lpstr>Georgia - 44</vt:lpstr>
      <vt:lpstr>Calibri - 37</vt:lpstr>
      <vt:lpstr>Calibri - 36</vt:lpstr>
      <vt:lpstr>Calibri Light - 23</vt:lpstr>
      <vt:lpstr>Calibri Light - 26</vt:lpstr>
      <vt:lpstr>Calibri Light - 72</vt:lpstr>
      <vt:lpstr>Georgia - 22</vt:lpstr>
      <vt:lpstr>Georgia - 36</vt:lpstr>
      <vt:lpstr>Symbol - 30</vt:lpstr>
      <vt:lpstr>Calibri - 26</vt:lpstr>
      <vt:lpstr>Calibri Light - 28</vt:lpstr>
      <vt:lpstr>Calibri - 18</vt:lpstr>
      <vt:lpstr>Kristen ITC - 26</vt:lpstr>
      <vt:lpstr>Symbol - 22</vt:lpstr>
      <vt:lpstr>Comic Sans MS - 16</vt:lpstr>
      <vt:lpstr>Calibri Light - 8</vt:lpstr>
      <vt:lpstr>Arial - 18</vt:lpstr>
      <vt:lpstr>Symbol - 42</vt:lpstr>
      <vt:lpstr>Symbol - 14</vt:lpstr>
      <vt:lpstr>Calibri - 58</vt:lpstr>
      <vt:lpstr>Kristen ITC - 20</vt:lpstr>
      <vt:lpstr>Symbol - 29</vt:lpstr>
      <vt:lpstr>Kristen ITC - 22</vt:lpstr>
      <vt:lpstr>Comic Sans MS - 20</vt:lpstr>
      <vt:lpstr>Calibri Light - 22</vt:lpstr>
      <vt:lpstr>Comic Sans MS - 14</vt:lpstr>
      <vt:lpstr>Calibri - 44</vt:lpstr>
      <vt:lpstr>Calibri - 30</vt:lpstr>
      <vt:lpstr>Calibri Light - 9</vt:lpstr>
      <vt:lpstr>Georgia - 30</vt:lpstr>
      <vt:lpstr>Symbol - 26</vt:lpstr>
      <vt:lpstr>Kristen ITC - 18</vt:lpstr>
      <vt:lpstr>Kristen ITC - 23</vt:lpstr>
      <vt:lpstr>Times New Roman - 6</vt:lpstr>
      <vt:lpstr>Times New Roman - 7</vt:lpstr>
      <vt:lpstr>Comic Sans MS - 22</vt:lpstr>
      <vt:lpstr>Symbol - 32</vt:lpstr>
      <vt:lpstr>Calibri Light - 18</vt:lpstr>
      <vt:lpstr>Calibri - 29</vt:lpstr>
      <vt:lpstr>Calibri - 42</vt:lpstr>
      <vt:lpstr>Calibri - 22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Doorly</dc:creator>
  <cp:lastModifiedBy>Emma Doorly</cp:lastModifiedBy>
  <cp:revision>1</cp:revision>
  <dcterms:created xsi:type="dcterms:W3CDTF">2013-11-04T00:25:58Z</dcterms:created>
  <dcterms:modified xsi:type="dcterms:W3CDTF">2013-11-04T00:26:59Z</dcterms:modified>
</cp:coreProperties>
</file>